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3" r:id="rId1"/>
  </p:sldMasterIdLst>
  <p:notesMasterIdLst>
    <p:notesMasterId r:id="rId44"/>
  </p:notesMasterIdLst>
  <p:handoutMasterIdLst>
    <p:handoutMasterId r:id="rId45"/>
  </p:handoutMasterIdLst>
  <p:sldIdLst>
    <p:sldId id="256" r:id="rId2"/>
    <p:sldId id="257" r:id="rId3"/>
    <p:sldId id="259" r:id="rId4"/>
    <p:sldId id="307" r:id="rId5"/>
    <p:sldId id="308" r:id="rId6"/>
    <p:sldId id="309" r:id="rId7"/>
    <p:sldId id="263" r:id="rId8"/>
    <p:sldId id="264" r:id="rId9"/>
    <p:sldId id="265" r:id="rId10"/>
    <p:sldId id="266" r:id="rId11"/>
    <p:sldId id="310" r:id="rId12"/>
    <p:sldId id="312" r:id="rId13"/>
    <p:sldId id="271" r:id="rId14"/>
    <p:sldId id="272" r:id="rId15"/>
    <p:sldId id="290" r:id="rId16"/>
    <p:sldId id="289" r:id="rId17"/>
    <p:sldId id="313" r:id="rId18"/>
    <p:sldId id="275" r:id="rId19"/>
    <p:sldId id="276" r:id="rId20"/>
    <p:sldId id="314" r:id="rId21"/>
    <p:sldId id="315" r:id="rId22"/>
    <p:sldId id="316" r:id="rId23"/>
    <p:sldId id="281" r:id="rId24"/>
    <p:sldId id="317" r:id="rId25"/>
    <p:sldId id="318" r:id="rId26"/>
    <p:sldId id="297" r:id="rId27"/>
    <p:sldId id="298" r:id="rId28"/>
    <p:sldId id="301" r:id="rId29"/>
    <p:sldId id="302" r:id="rId30"/>
    <p:sldId id="303" r:id="rId31"/>
    <p:sldId id="304" r:id="rId32"/>
    <p:sldId id="305" r:id="rId33"/>
    <p:sldId id="306" r:id="rId34"/>
    <p:sldId id="285" r:id="rId35"/>
    <p:sldId id="286" r:id="rId36"/>
    <p:sldId id="288" r:id="rId37"/>
    <p:sldId id="320" r:id="rId38"/>
    <p:sldId id="287" r:id="rId39"/>
    <p:sldId id="291" r:id="rId40"/>
    <p:sldId id="292" r:id="rId41"/>
    <p:sldId id="294" r:id="rId42"/>
    <p:sldId id="296" r:id="rId4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131" autoAdjust="0"/>
    <p:restoredTop sz="94660"/>
  </p:normalViewPr>
  <p:slideViewPr>
    <p:cSldViewPr snapToGrid="0">
      <p:cViewPr varScale="1">
        <p:scale>
          <a:sx n="86" d="100"/>
          <a:sy n="86" d="100"/>
        </p:scale>
        <p:origin x="9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BCCB5E99-F452-49BC-980E-809A5E7D2084}" type="datetimeFigureOut">
              <a:rPr lang="en-US" smtClean="0"/>
              <a:t>7/23/2020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BA8CD23-E70B-48A2-B2A5-E684482C45A2}" type="slidenum">
              <a:rPr lang="en-US" smtClean="0"/>
              <a:t>‹#›</a:t>
            </a:fld>
            <a:endParaRPr lang="en-US"/>
          </a:p>
        </p:txBody>
      </p:sp>
    </p:spTree>
    <p:extLst>
      <p:ext uri="{BB962C8B-B14F-4D97-AF65-F5344CB8AC3E}">
        <p14:creationId xmlns:p14="http://schemas.microsoft.com/office/powerpoint/2010/main" val="14578871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F3CED56-76EA-4B01-8584-28D525D93137}" type="datetimeFigureOut">
              <a:rPr lang="en-US" smtClean="0"/>
              <a:t>7/23/2020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6461C1E-D8A7-4916-B981-9532CB4F6F32}" type="slidenum">
              <a:rPr lang="en-US" smtClean="0"/>
              <a:t>‹#›</a:t>
            </a:fld>
            <a:endParaRPr lang="en-US"/>
          </a:p>
        </p:txBody>
      </p:sp>
    </p:spTree>
    <p:extLst>
      <p:ext uri="{BB962C8B-B14F-4D97-AF65-F5344CB8AC3E}">
        <p14:creationId xmlns:p14="http://schemas.microsoft.com/office/powerpoint/2010/main" val="956030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1</a:t>
            </a:fld>
            <a:endParaRPr lang="en-US"/>
          </a:p>
        </p:txBody>
      </p:sp>
    </p:spTree>
    <p:extLst>
      <p:ext uri="{BB962C8B-B14F-4D97-AF65-F5344CB8AC3E}">
        <p14:creationId xmlns:p14="http://schemas.microsoft.com/office/powerpoint/2010/main" val="29085981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10</a:t>
            </a:fld>
            <a:endParaRPr lang="en-US"/>
          </a:p>
        </p:txBody>
      </p:sp>
    </p:spTree>
    <p:extLst>
      <p:ext uri="{BB962C8B-B14F-4D97-AF65-F5344CB8AC3E}">
        <p14:creationId xmlns:p14="http://schemas.microsoft.com/office/powerpoint/2010/main" val="13504365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11</a:t>
            </a:fld>
            <a:endParaRPr lang="en-US"/>
          </a:p>
        </p:txBody>
      </p:sp>
    </p:spTree>
    <p:extLst>
      <p:ext uri="{BB962C8B-B14F-4D97-AF65-F5344CB8AC3E}">
        <p14:creationId xmlns:p14="http://schemas.microsoft.com/office/powerpoint/2010/main" val="1305326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12</a:t>
            </a:fld>
            <a:endParaRPr lang="en-US"/>
          </a:p>
        </p:txBody>
      </p:sp>
    </p:spTree>
    <p:extLst>
      <p:ext uri="{BB962C8B-B14F-4D97-AF65-F5344CB8AC3E}">
        <p14:creationId xmlns:p14="http://schemas.microsoft.com/office/powerpoint/2010/main" val="23176911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13</a:t>
            </a:fld>
            <a:endParaRPr lang="en-US"/>
          </a:p>
        </p:txBody>
      </p:sp>
    </p:spTree>
    <p:extLst>
      <p:ext uri="{BB962C8B-B14F-4D97-AF65-F5344CB8AC3E}">
        <p14:creationId xmlns:p14="http://schemas.microsoft.com/office/powerpoint/2010/main" val="16980260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14</a:t>
            </a:fld>
            <a:endParaRPr lang="en-US"/>
          </a:p>
        </p:txBody>
      </p:sp>
    </p:spTree>
    <p:extLst>
      <p:ext uri="{BB962C8B-B14F-4D97-AF65-F5344CB8AC3E}">
        <p14:creationId xmlns:p14="http://schemas.microsoft.com/office/powerpoint/2010/main" val="3582496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15</a:t>
            </a:fld>
            <a:endParaRPr lang="en-US"/>
          </a:p>
        </p:txBody>
      </p:sp>
    </p:spTree>
    <p:extLst>
      <p:ext uri="{BB962C8B-B14F-4D97-AF65-F5344CB8AC3E}">
        <p14:creationId xmlns:p14="http://schemas.microsoft.com/office/powerpoint/2010/main" val="297837658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16</a:t>
            </a:fld>
            <a:endParaRPr lang="en-US"/>
          </a:p>
        </p:txBody>
      </p:sp>
    </p:spTree>
    <p:extLst>
      <p:ext uri="{BB962C8B-B14F-4D97-AF65-F5344CB8AC3E}">
        <p14:creationId xmlns:p14="http://schemas.microsoft.com/office/powerpoint/2010/main" val="26606146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17</a:t>
            </a:fld>
            <a:endParaRPr lang="en-US"/>
          </a:p>
        </p:txBody>
      </p:sp>
    </p:spTree>
    <p:extLst>
      <p:ext uri="{BB962C8B-B14F-4D97-AF65-F5344CB8AC3E}">
        <p14:creationId xmlns:p14="http://schemas.microsoft.com/office/powerpoint/2010/main" val="26095468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18</a:t>
            </a:fld>
            <a:endParaRPr lang="en-US"/>
          </a:p>
        </p:txBody>
      </p:sp>
    </p:spTree>
    <p:extLst>
      <p:ext uri="{BB962C8B-B14F-4D97-AF65-F5344CB8AC3E}">
        <p14:creationId xmlns:p14="http://schemas.microsoft.com/office/powerpoint/2010/main" val="18087446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19</a:t>
            </a:fld>
            <a:endParaRPr lang="en-US"/>
          </a:p>
        </p:txBody>
      </p:sp>
    </p:spTree>
    <p:extLst>
      <p:ext uri="{BB962C8B-B14F-4D97-AF65-F5344CB8AC3E}">
        <p14:creationId xmlns:p14="http://schemas.microsoft.com/office/powerpoint/2010/main" val="3795402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2</a:t>
            </a:fld>
            <a:endParaRPr lang="en-US"/>
          </a:p>
        </p:txBody>
      </p:sp>
    </p:spTree>
    <p:extLst>
      <p:ext uri="{BB962C8B-B14F-4D97-AF65-F5344CB8AC3E}">
        <p14:creationId xmlns:p14="http://schemas.microsoft.com/office/powerpoint/2010/main" val="18647715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20</a:t>
            </a:fld>
            <a:endParaRPr lang="en-US"/>
          </a:p>
        </p:txBody>
      </p:sp>
    </p:spTree>
    <p:extLst>
      <p:ext uri="{BB962C8B-B14F-4D97-AF65-F5344CB8AC3E}">
        <p14:creationId xmlns:p14="http://schemas.microsoft.com/office/powerpoint/2010/main" val="40990266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21</a:t>
            </a:fld>
            <a:endParaRPr lang="en-US"/>
          </a:p>
        </p:txBody>
      </p:sp>
    </p:spTree>
    <p:extLst>
      <p:ext uri="{BB962C8B-B14F-4D97-AF65-F5344CB8AC3E}">
        <p14:creationId xmlns:p14="http://schemas.microsoft.com/office/powerpoint/2010/main" val="30282308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22</a:t>
            </a:fld>
            <a:endParaRPr lang="en-US"/>
          </a:p>
        </p:txBody>
      </p:sp>
    </p:spTree>
    <p:extLst>
      <p:ext uri="{BB962C8B-B14F-4D97-AF65-F5344CB8AC3E}">
        <p14:creationId xmlns:p14="http://schemas.microsoft.com/office/powerpoint/2010/main" val="34857337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23</a:t>
            </a:fld>
            <a:endParaRPr lang="en-US"/>
          </a:p>
        </p:txBody>
      </p:sp>
    </p:spTree>
    <p:extLst>
      <p:ext uri="{BB962C8B-B14F-4D97-AF65-F5344CB8AC3E}">
        <p14:creationId xmlns:p14="http://schemas.microsoft.com/office/powerpoint/2010/main" val="21763165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24</a:t>
            </a:fld>
            <a:endParaRPr lang="en-US"/>
          </a:p>
        </p:txBody>
      </p:sp>
    </p:spTree>
    <p:extLst>
      <p:ext uri="{BB962C8B-B14F-4D97-AF65-F5344CB8AC3E}">
        <p14:creationId xmlns:p14="http://schemas.microsoft.com/office/powerpoint/2010/main" val="357627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25</a:t>
            </a:fld>
            <a:endParaRPr lang="en-US"/>
          </a:p>
        </p:txBody>
      </p:sp>
    </p:spTree>
    <p:extLst>
      <p:ext uri="{BB962C8B-B14F-4D97-AF65-F5344CB8AC3E}">
        <p14:creationId xmlns:p14="http://schemas.microsoft.com/office/powerpoint/2010/main" val="21569388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26</a:t>
            </a:fld>
            <a:endParaRPr lang="en-US"/>
          </a:p>
        </p:txBody>
      </p:sp>
    </p:spTree>
    <p:extLst>
      <p:ext uri="{BB962C8B-B14F-4D97-AF65-F5344CB8AC3E}">
        <p14:creationId xmlns:p14="http://schemas.microsoft.com/office/powerpoint/2010/main" val="39733925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27</a:t>
            </a:fld>
            <a:endParaRPr lang="en-US"/>
          </a:p>
        </p:txBody>
      </p:sp>
    </p:spTree>
    <p:extLst>
      <p:ext uri="{BB962C8B-B14F-4D97-AF65-F5344CB8AC3E}">
        <p14:creationId xmlns:p14="http://schemas.microsoft.com/office/powerpoint/2010/main" val="24931108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28</a:t>
            </a:fld>
            <a:endParaRPr lang="en-US"/>
          </a:p>
        </p:txBody>
      </p:sp>
    </p:spTree>
    <p:extLst>
      <p:ext uri="{BB962C8B-B14F-4D97-AF65-F5344CB8AC3E}">
        <p14:creationId xmlns:p14="http://schemas.microsoft.com/office/powerpoint/2010/main" val="151661842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29</a:t>
            </a:fld>
            <a:endParaRPr lang="en-US"/>
          </a:p>
        </p:txBody>
      </p:sp>
    </p:spTree>
    <p:extLst>
      <p:ext uri="{BB962C8B-B14F-4D97-AF65-F5344CB8AC3E}">
        <p14:creationId xmlns:p14="http://schemas.microsoft.com/office/powerpoint/2010/main" val="16770661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3</a:t>
            </a:fld>
            <a:endParaRPr lang="en-US"/>
          </a:p>
        </p:txBody>
      </p:sp>
    </p:spTree>
    <p:extLst>
      <p:ext uri="{BB962C8B-B14F-4D97-AF65-F5344CB8AC3E}">
        <p14:creationId xmlns:p14="http://schemas.microsoft.com/office/powerpoint/2010/main" val="9069816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30</a:t>
            </a:fld>
            <a:endParaRPr lang="en-US"/>
          </a:p>
        </p:txBody>
      </p:sp>
    </p:spTree>
    <p:extLst>
      <p:ext uri="{BB962C8B-B14F-4D97-AF65-F5344CB8AC3E}">
        <p14:creationId xmlns:p14="http://schemas.microsoft.com/office/powerpoint/2010/main" val="33665753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31</a:t>
            </a:fld>
            <a:endParaRPr lang="en-US"/>
          </a:p>
        </p:txBody>
      </p:sp>
    </p:spTree>
    <p:extLst>
      <p:ext uri="{BB962C8B-B14F-4D97-AF65-F5344CB8AC3E}">
        <p14:creationId xmlns:p14="http://schemas.microsoft.com/office/powerpoint/2010/main" val="359459396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32</a:t>
            </a:fld>
            <a:endParaRPr lang="en-US"/>
          </a:p>
        </p:txBody>
      </p:sp>
    </p:spTree>
    <p:extLst>
      <p:ext uri="{BB962C8B-B14F-4D97-AF65-F5344CB8AC3E}">
        <p14:creationId xmlns:p14="http://schemas.microsoft.com/office/powerpoint/2010/main" val="222326079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33</a:t>
            </a:fld>
            <a:endParaRPr lang="en-US"/>
          </a:p>
        </p:txBody>
      </p:sp>
    </p:spTree>
    <p:extLst>
      <p:ext uri="{BB962C8B-B14F-4D97-AF65-F5344CB8AC3E}">
        <p14:creationId xmlns:p14="http://schemas.microsoft.com/office/powerpoint/2010/main" val="168947539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34</a:t>
            </a:fld>
            <a:endParaRPr lang="en-US"/>
          </a:p>
        </p:txBody>
      </p:sp>
    </p:spTree>
    <p:extLst>
      <p:ext uri="{BB962C8B-B14F-4D97-AF65-F5344CB8AC3E}">
        <p14:creationId xmlns:p14="http://schemas.microsoft.com/office/powerpoint/2010/main" val="210910352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35</a:t>
            </a:fld>
            <a:endParaRPr lang="en-US"/>
          </a:p>
        </p:txBody>
      </p:sp>
    </p:spTree>
    <p:extLst>
      <p:ext uri="{BB962C8B-B14F-4D97-AF65-F5344CB8AC3E}">
        <p14:creationId xmlns:p14="http://schemas.microsoft.com/office/powerpoint/2010/main" val="353591308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36</a:t>
            </a:fld>
            <a:endParaRPr lang="en-US"/>
          </a:p>
        </p:txBody>
      </p:sp>
    </p:spTree>
    <p:extLst>
      <p:ext uri="{BB962C8B-B14F-4D97-AF65-F5344CB8AC3E}">
        <p14:creationId xmlns:p14="http://schemas.microsoft.com/office/powerpoint/2010/main" val="28160568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38</a:t>
            </a:fld>
            <a:endParaRPr lang="en-US"/>
          </a:p>
        </p:txBody>
      </p:sp>
    </p:spTree>
    <p:extLst>
      <p:ext uri="{BB962C8B-B14F-4D97-AF65-F5344CB8AC3E}">
        <p14:creationId xmlns:p14="http://schemas.microsoft.com/office/powerpoint/2010/main" val="40285695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39</a:t>
            </a:fld>
            <a:endParaRPr lang="en-US"/>
          </a:p>
        </p:txBody>
      </p:sp>
    </p:spTree>
    <p:extLst>
      <p:ext uri="{BB962C8B-B14F-4D97-AF65-F5344CB8AC3E}">
        <p14:creationId xmlns:p14="http://schemas.microsoft.com/office/powerpoint/2010/main" val="153159819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40</a:t>
            </a:fld>
            <a:endParaRPr lang="en-US"/>
          </a:p>
        </p:txBody>
      </p:sp>
    </p:spTree>
    <p:extLst>
      <p:ext uri="{BB962C8B-B14F-4D97-AF65-F5344CB8AC3E}">
        <p14:creationId xmlns:p14="http://schemas.microsoft.com/office/powerpoint/2010/main" val="4171369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4</a:t>
            </a:fld>
            <a:endParaRPr lang="en-US"/>
          </a:p>
        </p:txBody>
      </p:sp>
    </p:spTree>
    <p:extLst>
      <p:ext uri="{BB962C8B-B14F-4D97-AF65-F5344CB8AC3E}">
        <p14:creationId xmlns:p14="http://schemas.microsoft.com/office/powerpoint/2010/main" val="30634898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41</a:t>
            </a:fld>
            <a:endParaRPr lang="en-US"/>
          </a:p>
        </p:txBody>
      </p:sp>
    </p:spTree>
    <p:extLst>
      <p:ext uri="{BB962C8B-B14F-4D97-AF65-F5344CB8AC3E}">
        <p14:creationId xmlns:p14="http://schemas.microsoft.com/office/powerpoint/2010/main" val="79299586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42</a:t>
            </a:fld>
            <a:endParaRPr lang="en-US"/>
          </a:p>
        </p:txBody>
      </p:sp>
    </p:spTree>
    <p:extLst>
      <p:ext uri="{BB962C8B-B14F-4D97-AF65-F5344CB8AC3E}">
        <p14:creationId xmlns:p14="http://schemas.microsoft.com/office/powerpoint/2010/main" val="2206552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5</a:t>
            </a:fld>
            <a:endParaRPr lang="en-US"/>
          </a:p>
        </p:txBody>
      </p:sp>
    </p:spTree>
    <p:extLst>
      <p:ext uri="{BB962C8B-B14F-4D97-AF65-F5344CB8AC3E}">
        <p14:creationId xmlns:p14="http://schemas.microsoft.com/office/powerpoint/2010/main" val="258248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6</a:t>
            </a:fld>
            <a:endParaRPr lang="en-US"/>
          </a:p>
        </p:txBody>
      </p:sp>
    </p:spTree>
    <p:extLst>
      <p:ext uri="{BB962C8B-B14F-4D97-AF65-F5344CB8AC3E}">
        <p14:creationId xmlns:p14="http://schemas.microsoft.com/office/powerpoint/2010/main" val="538193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7</a:t>
            </a:fld>
            <a:endParaRPr lang="en-US"/>
          </a:p>
        </p:txBody>
      </p:sp>
    </p:spTree>
    <p:extLst>
      <p:ext uri="{BB962C8B-B14F-4D97-AF65-F5344CB8AC3E}">
        <p14:creationId xmlns:p14="http://schemas.microsoft.com/office/powerpoint/2010/main" val="1699788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8</a:t>
            </a:fld>
            <a:endParaRPr lang="en-US"/>
          </a:p>
        </p:txBody>
      </p:sp>
    </p:spTree>
    <p:extLst>
      <p:ext uri="{BB962C8B-B14F-4D97-AF65-F5344CB8AC3E}">
        <p14:creationId xmlns:p14="http://schemas.microsoft.com/office/powerpoint/2010/main" val="4035124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6461C1E-D8A7-4916-B981-9532CB4F6F32}" type="slidenum">
              <a:rPr lang="en-US" smtClean="0"/>
              <a:t>9</a:t>
            </a:fld>
            <a:endParaRPr lang="en-US"/>
          </a:p>
        </p:txBody>
      </p:sp>
    </p:spTree>
    <p:extLst>
      <p:ext uri="{BB962C8B-B14F-4D97-AF65-F5344CB8AC3E}">
        <p14:creationId xmlns:p14="http://schemas.microsoft.com/office/powerpoint/2010/main" val="19993151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A069CB8-F204-4D06-B913-C5A26A89888A}" type="datetimeFigureOut">
              <a:rPr lang="en-US" smtClean="0"/>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8472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B6E300-0A13-4A81-945A-7333C271A069}" type="datetimeFigureOut">
              <a:rPr lang="en-US" smtClean="0"/>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86531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4671962-1EA4-46E7-BCB0-F36CE46D1A59}" type="datetimeFigureOut">
              <a:rPr lang="en-US" smtClean="0"/>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8385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0BB376-B19C-488D-ABEB-03C7E6E9E3E0}" type="datetimeFigureOut">
              <a:rPr lang="en-US" smtClean="0"/>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9637A9-119A-49DA-BD12-AAC58B377D80}" type="slidenum">
              <a:rPr lang="en-US" smtClean="0"/>
              <a:t>‹#›</a:t>
            </a:fld>
            <a:endParaRPr lang="en-US" dirty="0"/>
          </a:p>
        </p:txBody>
      </p:sp>
    </p:spTree>
    <p:extLst>
      <p:ext uri="{BB962C8B-B14F-4D97-AF65-F5344CB8AC3E}">
        <p14:creationId xmlns:p14="http://schemas.microsoft.com/office/powerpoint/2010/main" val="5566639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6F077B-A50F-4D64-8574-E2D6A98A5553}" type="datetimeFigureOut">
              <a:rPr lang="en-US" smtClean="0"/>
              <a:t>7/23/2020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1570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9E2A62-1983-43A1-A163-D8AA46534C80}" type="datetimeFigureOut">
              <a:rPr lang="en-US" smtClean="0"/>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683312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98F3E3B-34E3-4345-B2A1-994B83598A9C}" type="datetimeFigureOut">
              <a:rPr lang="en-US" smtClean="0"/>
              <a:t>7/23/2020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36617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816C96-82A1-4D77-8ADA-627AC6FE3D65}" type="datetimeFigureOut">
              <a:rPr lang="en-US" smtClean="0"/>
              <a:t>7/23/2020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079741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102C1E-28F2-47E9-802D-339E64E2F920}" type="datetimeFigureOut">
              <a:rPr lang="en-US" smtClean="0"/>
              <a:t>7/23/2020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8665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4271A48-F18A-45B3-BC05-1E27DA3F88AF}" type="datetimeFigureOut">
              <a:rPr lang="en-US" smtClean="0"/>
              <a:t>7/23/2020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574924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5B747F8-9654-4282-85D2-65F41AAE7A75}" type="datetimeFigureOut">
              <a:rPr lang="en-US" smtClean="0"/>
              <a:t>7/23/2020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03928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DC5B261-8843-42D1-AAFC-05E20E2D9B97}" type="datetimeFigureOut">
              <a:rPr lang="en-US" smtClean="0"/>
              <a:t>7/23/2020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25882913"/>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https://oca.georgia.gov/mandated-reporting"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www.ngumc.org/safesanctuaries" TargetMode="External"/><Relationship Id="rId2" Type="http://schemas.openxmlformats.org/officeDocument/2006/relationships/notesSlide" Target="../notesSlides/notesSlide40.xml"/><Relationship Id="rId1" Type="http://schemas.openxmlformats.org/officeDocument/2006/relationships/slideLayout" Target="../slideLayouts/slideLayout2.xml"/><Relationship Id="rId5" Type="http://schemas.openxmlformats.org/officeDocument/2006/relationships/hyperlink" Target="mailto:debby.fox@ngumc.net" TargetMode="External"/><Relationship Id="rId4" Type="http://schemas.openxmlformats.org/officeDocument/2006/relationships/hyperlink" Target="http://www.trak-1.com/" TargetMode="External"/></Relationships>
</file>

<file path=ppt/slides/_rels/slide4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b="1" dirty="0"/>
              <a:t>Creating Safe Sanctuaries</a:t>
            </a:r>
            <a:endParaRPr lang="en-US" sz="7200" dirty="0"/>
          </a:p>
        </p:txBody>
      </p:sp>
      <p:sp>
        <p:nvSpPr>
          <p:cNvPr id="3" name="Subtitle 2"/>
          <p:cNvSpPr>
            <a:spLocks noGrp="1"/>
          </p:cNvSpPr>
          <p:nvPr>
            <p:ph type="subTitle" idx="1"/>
          </p:nvPr>
        </p:nvSpPr>
        <p:spPr>
          <a:xfrm>
            <a:off x="1100051" y="4455621"/>
            <a:ext cx="10058400" cy="1455782"/>
          </a:xfrm>
        </p:spPr>
        <p:txBody>
          <a:bodyPr>
            <a:normAutofit/>
          </a:bodyPr>
          <a:lstStyle/>
          <a:p>
            <a:pPr algn="ctr"/>
            <a:r>
              <a:rPr lang="en-US" sz="4000" b="1" dirty="0"/>
              <a:t>Reducing the Risk of Abuse</a:t>
            </a:r>
          </a:p>
          <a:p>
            <a:pPr algn="ctr"/>
            <a:r>
              <a:rPr lang="en-US" sz="4000" b="1" dirty="0"/>
              <a:t>In the Local Church</a:t>
            </a:r>
          </a:p>
          <a:p>
            <a:endParaRPr lang="en-US" sz="4000" dirty="0"/>
          </a:p>
        </p:txBody>
      </p:sp>
    </p:spTree>
    <p:extLst>
      <p:ext uri="{BB962C8B-B14F-4D97-AF65-F5344CB8AC3E}">
        <p14:creationId xmlns:p14="http://schemas.microsoft.com/office/powerpoint/2010/main" val="973060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is the Church </a:t>
            </a:r>
            <a:br>
              <a:rPr lang="en-US" b="1" dirty="0"/>
            </a:br>
            <a:r>
              <a:rPr lang="en-US" b="1" dirty="0"/>
              <a:t>at risk?</a:t>
            </a:r>
          </a:p>
        </p:txBody>
      </p:sp>
      <p:sp>
        <p:nvSpPr>
          <p:cNvPr id="3" name="Text Placeholder 2"/>
          <p:cNvSpPr>
            <a:spLocks noGrp="1"/>
          </p:cNvSpPr>
          <p:nvPr>
            <p:ph type="body" idx="1"/>
          </p:nvPr>
        </p:nvSpPr>
        <p:spPr/>
        <p:txBody>
          <a:bodyPr>
            <a:normAutofit fontScale="92500"/>
          </a:bodyPr>
          <a:lstStyle/>
          <a:p>
            <a:r>
              <a:rPr lang="en-US" dirty="0"/>
              <a:t>Times have changed. In today’s society, no institution is safe from scrutiny, law suits, or unfounded accusations with the intent to capitalize financially and destroy reputations.</a:t>
            </a:r>
          </a:p>
        </p:txBody>
      </p:sp>
    </p:spTree>
    <p:extLst>
      <p:ext uri="{BB962C8B-B14F-4D97-AF65-F5344CB8AC3E}">
        <p14:creationId xmlns:p14="http://schemas.microsoft.com/office/powerpoint/2010/main" val="1484031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Today’s congregations are at risk because of the following: </a:t>
            </a:r>
            <a:endParaRPr lang="en-US" sz="3600"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800" dirty="0"/>
              <a:t>We are a trusting institution.</a:t>
            </a:r>
          </a:p>
          <a:p>
            <a:pPr>
              <a:buFont typeface="Wingdings" panose="05000000000000000000" pitchFamily="2" charset="2"/>
              <a:buChar char="v"/>
            </a:pPr>
            <a:r>
              <a:rPr lang="en-US" sz="2800" dirty="0"/>
              <a:t>We don’t know the facts.</a:t>
            </a:r>
          </a:p>
          <a:p>
            <a:pPr>
              <a:buFont typeface="Wingdings" panose="05000000000000000000" pitchFamily="2" charset="2"/>
              <a:buChar char="v"/>
            </a:pPr>
            <a:r>
              <a:rPr lang="en-US" sz="2800" dirty="0"/>
              <a:t>We provide easy access to children and youth.</a:t>
            </a:r>
          </a:p>
          <a:p>
            <a:pPr>
              <a:buFont typeface="Wingdings" panose="05000000000000000000" pitchFamily="2" charset="2"/>
              <a:buChar char="v"/>
            </a:pPr>
            <a:r>
              <a:rPr lang="en-US" sz="2800" dirty="0"/>
              <a:t>We have not screened workers as most other child-serving agencies now do.</a:t>
            </a:r>
          </a:p>
          <a:p>
            <a:pPr>
              <a:buFont typeface="Wingdings" panose="05000000000000000000" pitchFamily="2" charset="2"/>
              <a:buChar char="v"/>
            </a:pPr>
            <a:r>
              <a:rPr lang="en-US" sz="2800" dirty="0"/>
              <a:t>We’re open, accepting and loving to strangers. We encourage close relationships with others, yet we don’t train people concerning appropriate interpersonal boundaries</a:t>
            </a:r>
          </a:p>
        </p:txBody>
      </p:sp>
    </p:spTree>
    <p:extLst>
      <p:ext uri="{BB962C8B-B14F-4D97-AF65-F5344CB8AC3E}">
        <p14:creationId xmlns:p14="http://schemas.microsoft.com/office/powerpoint/2010/main" val="2128198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1455111"/>
          </a:xfrm>
        </p:spPr>
        <p:txBody>
          <a:bodyPr>
            <a:normAutofit/>
          </a:bodyPr>
          <a:lstStyle/>
          <a:p>
            <a:r>
              <a:rPr lang="en-US" sz="3600" b="1" dirty="0"/>
              <a:t>Risks for our churches continue for these reasons. Can you think of others?</a:t>
            </a:r>
          </a:p>
        </p:txBody>
      </p:sp>
      <p:sp>
        <p:nvSpPr>
          <p:cNvPr id="3" name="Content Placeholder 2"/>
          <p:cNvSpPr>
            <a:spLocks noGrp="1"/>
          </p:cNvSpPr>
          <p:nvPr>
            <p:ph idx="1"/>
          </p:nvPr>
        </p:nvSpPr>
        <p:spPr/>
        <p:txBody>
          <a:bodyPr>
            <a:normAutofit/>
          </a:bodyPr>
          <a:lstStyle/>
          <a:p>
            <a:pPr lvl="1">
              <a:buFont typeface="Wingdings" panose="05000000000000000000" pitchFamily="2" charset="2"/>
              <a:buChar char="v"/>
            </a:pPr>
            <a:r>
              <a:rPr lang="en-US" sz="2800" dirty="0"/>
              <a:t>Many insurance companies no longer issue coverage to churches who do not have an abuse reduction policy.</a:t>
            </a:r>
          </a:p>
          <a:p>
            <a:pPr lvl="1">
              <a:buFont typeface="Wingdings" panose="05000000000000000000" pitchFamily="2" charset="2"/>
              <a:buChar char="v"/>
            </a:pPr>
            <a:r>
              <a:rPr lang="en-US" sz="2800" dirty="0"/>
              <a:t>“Entitlement” mentality in today’s society: churches get sued.</a:t>
            </a:r>
          </a:p>
          <a:p>
            <a:pPr lvl="1">
              <a:buFont typeface="Wingdings" panose="05000000000000000000" pitchFamily="2" charset="2"/>
              <a:buChar char="v"/>
            </a:pPr>
            <a:r>
              <a:rPr lang="en-US" sz="2800" dirty="0"/>
              <a:t>Your church can be considered negligent, if an incident should occur and no plan is in place</a:t>
            </a:r>
          </a:p>
          <a:p>
            <a:pPr lvl="1">
              <a:buFont typeface="Wingdings" panose="05000000000000000000" pitchFamily="2" charset="2"/>
              <a:buChar char="v"/>
            </a:pPr>
            <a:r>
              <a:rPr lang="en-US" sz="2800" dirty="0"/>
              <a:t>If there is a plan and it’s not being followed, your church can also be in trouble legally.</a:t>
            </a:r>
          </a:p>
          <a:p>
            <a:pPr lvl="1">
              <a:buFont typeface="Wingdings" panose="05000000000000000000" pitchFamily="2" charset="2"/>
              <a:buChar char="v"/>
            </a:pPr>
            <a:r>
              <a:rPr lang="en-US" sz="2800" dirty="0"/>
              <a:t>Your church can lose members, unity of its membership, its reputation and money.</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3676383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Numbers tell the story. Our Children and youth are at risk</a:t>
            </a:r>
          </a:p>
        </p:txBody>
      </p:sp>
      <p:sp>
        <p:nvSpPr>
          <p:cNvPr id="3" name="Content Placeholder 2"/>
          <p:cNvSpPr>
            <a:spLocks noGrp="1"/>
          </p:cNvSpPr>
          <p:nvPr>
            <p:ph sz="half" idx="1"/>
          </p:nvPr>
        </p:nvSpPr>
        <p:spPr>
          <a:xfrm>
            <a:off x="1097278" y="1996224"/>
            <a:ext cx="4937760" cy="3872869"/>
          </a:xfrm>
        </p:spPr>
        <p:txBody>
          <a:bodyPr>
            <a:normAutofit fontScale="85000" lnSpcReduction="20000"/>
          </a:bodyPr>
          <a:lstStyle/>
          <a:p>
            <a:pPr fontAlgn="base">
              <a:buFont typeface="Wingdings" panose="05000000000000000000" pitchFamily="2" charset="2"/>
              <a:buChar char="v"/>
            </a:pPr>
            <a:r>
              <a:rPr lang="en-US" sz="4000" dirty="0"/>
              <a:t>1 in 4 girls will be abused</a:t>
            </a:r>
          </a:p>
          <a:p>
            <a:pPr fontAlgn="base">
              <a:buFont typeface="Wingdings" panose="05000000000000000000" pitchFamily="2" charset="2"/>
              <a:buChar char="v"/>
            </a:pPr>
            <a:endParaRPr lang="en-US" sz="1400" dirty="0"/>
          </a:p>
          <a:p>
            <a:pPr fontAlgn="base">
              <a:buFont typeface="Wingdings" panose="05000000000000000000" pitchFamily="2" charset="2"/>
              <a:buChar char="v"/>
            </a:pPr>
            <a:r>
              <a:rPr lang="en-US" sz="4000" dirty="0"/>
              <a:t>1 in 6 boys will be abused</a:t>
            </a:r>
          </a:p>
          <a:p>
            <a:pPr fontAlgn="base">
              <a:buFont typeface="Wingdings" panose="05000000000000000000" pitchFamily="2" charset="2"/>
              <a:buChar char="v"/>
            </a:pPr>
            <a:endParaRPr lang="en-US" sz="1400" dirty="0"/>
          </a:p>
          <a:p>
            <a:pPr>
              <a:buFont typeface="Wingdings" panose="05000000000000000000" pitchFamily="2" charset="2"/>
              <a:buChar char="v"/>
            </a:pPr>
            <a:r>
              <a:rPr lang="en-US" sz="4000" dirty="0"/>
              <a:t>Only 1 in 10 tell someone</a:t>
            </a:r>
          </a:p>
          <a:p>
            <a:pPr>
              <a:buFont typeface="Wingdings" panose="05000000000000000000" pitchFamily="2" charset="2"/>
              <a:buChar char="v"/>
            </a:pPr>
            <a:endParaRPr lang="en-US" sz="1300" dirty="0"/>
          </a:p>
          <a:p>
            <a:pPr>
              <a:buFont typeface="Wingdings" panose="05000000000000000000" pitchFamily="2" charset="2"/>
              <a:buChar char="v"/>
            </a:pPr>
            <a:r>
              <a:rPr lang="en-US" sz="4000" dirty="0"/>
              <a:t>93% are abused by someone they know, trust, and love.</a:t>
            </a:r>
          </a:p>
          <a:p>
            <a:endParaRPr lang="en-US" dirty="0"/>
          </a:p>
        </p:txBody>
      </p:sp>
      <p:sp>
        <p:nvSpPr>
          <p:cNvPr id="4" name="Content Placeholder 3"/>
          <p:cNvSpPr>
            <a:spLocks noGrp="1"/>
          </p:cNvSpPr>
          <p:nvPr>
            <p:ph sz="half" idx="2"/>
          </p:nvPr>
        </p:nvSpPr>
        <p:spPr>
          <a:xfrm>
            <a:off x="6217920" y="2009102"/>
            <a:ext cx="4937760" cy="3872871"/>
          </a:xfrm>
        </p:spPr>
        <p:txBody>
          <a:bodyPr>
            <a:normAutofit fontScale="85000" lnSpcReduction="20000"/>
          </a:bodyPr>
          <a:lstStyle/>
          <a:p>
            <a:pPr>
              <a:buFont typeface="Wingdings" panose="05000000000000000000" pitchFamily="2" charset="2"/>
              <a:buChar char="v"/>
            </a:pPr>
            <a:r>
              <a:rPr lang="en-US" sz="4000" dirty="0"/>
              <a:t>A report of abuse is made every 10 seconds</a:t>
            </a:r>
          </a:p>
          <a:p>
            <a:pPr>
              <a:buFont typeface="Wingdings" panose="05000000000000000000" pitchFamily="2" charset="2"/>
              <a:buChar char="v"/>
            </a:pPr>
            <a:endParaRPr lang="en-US" dirty="0"/>
          </a:p>
          <a:p>
            <a:pPr>
              <a:buFont typeface="Wingdings" panose="05000000000000000000" pitchFamily="2" charset="2"/>
              <a:buChar char="v"/>
            </a:pPr>
            <a:r>
              <a:rPr lang="en-US" sz="4000" dirty="0"/>
              <a:t>5 children die each day from abuse and neglect</a:t>
            </a:r>
          </a:p>
          <a:p>
            <a:pPr algn="r"/>
            <a:endParaRPr lang="en-US" sz="1800" dirty="0"/>
          </a:p>
          <a:p>
            <a:pPr algn="r"/>
            <a:endParaRPr lang="en-US" sz="1800" dirty="0"/>
          </a:p>
          <a:p>
            <a:pPr algn="r"/>
            <a:endParaRPr lang="en-US" sz="1800" dirty="0"/>
          </a:p>
          <a:p>
            <a:pPr algn="r"/>
            <a:endParaRPr lang="en-US" sz="1800" dirty="0"/>
          </a:p>
          <a:p>
            <a:pPr algn="ctr"/>
            <a:r>
              <a:rPr lang="en-US" sz="1800" dirty="0"/>
              <a:t>2012 statistics from www.childhelp.org</a:t>
            </a:r>
          </a:p>
          <a:p>
            <a:endParaRPr lang="en-US" dirty="0"/>
          </a:p>
        </p:txBody>
      </p:sp>
    </p:spTree>
    <p:extLst>
      <p:ext uri="{BB962C8B-B14F-4D97-AF65-F5344CB8AC3E}">
        <p14:creationId xmlns:p14="http://schemas.microsoft.com/office/powerpoint/2010/main" val="1290689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With all this in mind…</a:t>
            </a:r>
            <a:br>
              <a:rPr lang="en-US" b="1" dirty="0"/>
            </a:br>
            <a:r>
              <a:rPr lang="en-US" b="1" dirty="0"/>
              <a:t>What is required of us?</a:t>
            </a:r>
          </a:p>
        </p:txBody>
      </p:sp>
      <p:sp>
        <p:nvSpPr>
          <p:cNvPr id="3" name="Text Placeholder 2"/>
          <p:cNvSpPr>
            <a:spLocks noGrp="1"/>
          </p:cNvSpPr>
          <p:nvPr>
            <p:ph type="body" idx="1"/>
          </p:nvPr>
        </p:nvSpPr>
        <p:spPr/>
        <p:txBody>
          <a:bodyPr/>
          <a:lstStyle/>
          <a:p>
            <a:r>
              <a:rPr lang="en-US" b="1" dirty="0"/>
              <a:t>responding to the safe sanctuaries mandate from the United Methodist Church</a:t>
            </a:r>
          </a:p>
        </p:txBody>
      </p:sp>
    </p:spTree>
    <p:extLst>
      <p:ext uri="{BB962C8B-B14F-4D97-AF65-F5344CB8AC3E}">
        <p14:creationId xmlns:p14="http://schemas.microsoft.com/office/powerpoint/2010/main" val="8538294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When committing to Safe Sanctuaries as United Methodist congregation you pledge to:</a:t>
            </a:r>
          </a:p>
        </p:txBody>
      </p:sp>
      <p:sp>
        <p:nvSpPr>
          <p:cNvPr id="3" name="Content Placeholder 2"/>
          <p:cNvSpPr>
            <a:spLocks noGrp="1"/>
          </p:cNvSpPr>
          <p:nvPr>
            <p:ph idx="1"/>
          </p:nvPr>
        </p:nvSpPr>
        <p:spPr>
          <a:xfrm>
            <a:off x="968491" y="1737360"/>
            <a:ext cx="10058400" cy="4023360"/>
          </a:xfrm>
        </p:spPr>
        <p:txBody>
          <a:bodyPr>
            <a:normAutofit/>
          </a:bodyPr>
          <a:lstStyle/>
          <a:p>
            <a:pPr>
              <a:buFont typeface="Wingdings" panose="05000000000000000000" pitchFamily="2" charset="2"/>
              <a:buChar char="v"/>
            </a:pPr>
            <a:r>
              <a:rPr lang="en-US" sz="2800" dirty="0"/>
              <a:t>Screen paid and volunteer workers.</a:t>
            </a:r>
          </a:p>
          <a:p>
            <a:pPr>
              <a:buFont typeface="Wingdings" panose="05000000000000000000" pitchFamily="2" charset="2"/>
              <a:buChar char="v"/>
            </a:pPr>
            <a:r>
              <a:rPr lang="en-US" sz="2800" dirty="0"/>
              <a:t>Implement prudent operational procedures in all programs and events.</a:t>
            </a:r>
          </a:p>
          <a:p>
            <a:pPr>
              <a:buFont typeface="Wingdings" panose="05000000000000000000" pitchFamily="2" charset="2"/>
              <a:buChar char="v"/>
            </a:pPr>
            <a:r>
              <a:rPr lang="en-US" sz="2800" dirty="0"/>
              <a:t>Train paid and volunteer workers regarding policies and procedures.</a:t>
            </a:r>
          </a:p>
          <a:p>
            <a:pPr>
              <a:buFont typeface="Wingdings" panose="05000000000000000000" pitchFamily="2" charset="2"/>
              <a:buChar char="v"/>
            </a:pPr>
            <a:r>
              <a:rPr lang="en-US" sz="2800" dirty="0"/>
              <a:t> Report suspected incidents of child abuse according to Georgia state law; respond appropriately to both victim and the accused as well as to media inquiries if an incident occurs.</a:t>
            </a:r>
          </a:p>
        </p:txBody>
      </p:sp>
    </p:spTree>
    <p:extLst>
      <p:ext uri="{BB962C8B-B14F-4D97-AF65-F5344CB8AC3E}">
        <p14:creationId xmlns:p14="http://schemas.microsoft.com/office/powerpoint/2010/main" val="1872425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When committing to be a Safe Sanctuaries congregation, each church will know how to do the following:</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3600" dirty="0"/>
              <a:t>How to educate the congregation </a:t>
            </a:r>
          </a:p>
          <a:p>
            <a:pPr>
              <a:buFont typeface="Wingdings" panose="05000000000000000000" pitchFamily="2" charset="2"/>
              <a:buChar char="v"/>
            </a:pPr>
            <a:r>
              <a:rPr lang="en-US" sz="3600" dirty="0"/>
              <a:t>How to write policy and procedures </a:t>
            </a:r>
          </a:p>
          <a:p>
            <a:pPr>
              <a:buFont typeface="Wingdings" panose="05000000000000000000" pitchFamily="2" charset="2"/>
              <a:buChar char="v"/>
            </a:pPr>
            <a:r>
              <a:rPr lang="en-US" sz="3600" dirty="0"/>
              <a:t>How to screen workers </a:t>
            </a:r>
          </a:p>
          <a:p>
            <a:pPr>
              <a:buFont typeface="Wingdings" panose="05000000000000000000" pitchFamily="2" charset="2"/>
              <a:buChar char="v"/>
            </a:pPr>
            <a:r>
              <a:rPr lang="en-US" sz="3600" dirty="0"/>
              <a:t>How to train workers </a:t>
            </a:r>
          </a:p>
          <a:p>
            <a:pPr>
              <a:buFont typeface="Wingdings" panose="05000000000000000000" pitchFamily="2" charset="2"/>
              <a:buChar char="v"/>
            </a:pPr>
            <a:r>
              <a:rPr lang="en-US" sz="3600" dirty="0"/>
              <a:t>How to report suspected abuse </a:t>
            </a:r>
          </a:p>
          <a:p>
            <a:pPr algn="ctr"/>
            <a:r>
              <a:rPr lang="en-US" dirty="0"/>
              <a:t>See more at: http://www.ngumc.org/SafeSanctuariesMandate#sthash.emKamFee.dpuf</a:t>
            </a:r>
          </a:p>
        </p:txBody>
      </p:sp>
    </p:spTree>
    <p:extLst>
      <p:ext uri="{BB962C8B-B14F-4D97-AF65-F5344CB8AC3E}">
        <p14:creationId xmlns:p14="http://schemas.microsoft.com/office/powerpoint/2010/main" val="17675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When committing to be a Safe Sanctuaries congregation, the local church policy will contain the following risk reduction requirements:</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800" dirty="0"/>
              <a:t>Procedures that will protect all workers and those with whom they are in ministry. Safety First!</a:t>
            </a:r>
            <a:endParaRPr lang="en-US" sz="2800" b="1" dirty="0"/>
          </a:p>
          <a:p>
            <a:pPr>
              <a:buFont typeface="Wingdings" panose="05000000000000000000" pitchFamily="2" charset="2"/>
              <a:buChar char="v"/>
            </a:pPr>
            <a:r>
              <a:rPr lang="en-US" sz="2800" dirty="0"/>
              <a:t>Procedures that will support clergy, staff and volunteers in case of false allegations of abuse</a:t>
            </a:r>
          </a:p>
          <a:p>
            <a:pPr>
              <a:buFont typeface="Wingdings" panose="05000000000000000000" pitchFamily="2" charset="2"/>
              <a:buChar char="v"/>
            </a:pPr>
            <a:r>
              <a:rPr lang="en-US" sz="2800" dirty="0"/>
              <a:t>Procedures that seek to prevent the loss of the church’s reputation in the case of an allegation or incident.</a:t>
            </a:r>
          </a:p>
          <a:p>
            <a:pPr>
              <a:buFont typeface="Wingdings" panose="05000000000000000000" pitchFamily="2" charset="2"/>
              <a:buChar char="v"/>
            </a:pPr>
            <a:r>
              <a:rPr lang="en-US" sz="2800" dirty="0"/>
              <a:t>Procedures that seek to prevent loss of money in victim judgments and in legal fees. These will not be covered by insurance.</a:t>
            </a:r>
          </a:p>
          <a:p>
            <a:endParaRPr lang="en-US" dirty="0"/>
          </a:p>
        </p:txBody>
      </p:sp>
    </p:spTree>
    <p:extLst>
      <p:ext uri="{BB962C8B-B14F-4D97-AF65-F5344CB8AC3E}">
        <p14:creationId xmlns:p14="http://schemas.microsoft.com/office/powerpoint/2010/main" val="1059487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Let’s Get Educated!</a:t>
            </a:r>
            <a:endParaRPr lang="en-US" dirty="0"/>
          </a:p>
        </p:txBody>
      </p:sp>
      <p:sp>
        <p:nvSpPr>
          <p:cNvPr id="3" name="Subtitle 2"/>
          <p:cNvSpPr>
            <a:spLocks noGrp="1"/>
          </p:cNvSpPr>
          <p:nvPr>
            <p:ph type="subTitle" idx="1"/>
          </p:nvPr>
        </p:nvSpPr>
        <p:spPr/>
        <p:txBody>
          <a:bodyPr>
            <a:normAutofit/>
          </a:bodyPr>
          <a:lstStyle/>
          <a:p>
            <a:r>
              <a:rPr lang="en-US" b="1" dirty="0"/>
              <a:t>What you Need to know to make your church a safe sanctuaries for children, youth, and vulnerable adults and those who work with them</a:t>
            </a:r>
          </a:p>
        </p:txBody>
      </p:sp>
    </p:spTree>
    <p:extLst>
      <p:ext uri="{BB962C8B-B14F-4D97-AF65-F5344CB8AC3E}">
        <p14:creationId xmlns:p14="http://schemas.microsoft.com/office/powerpoint/2010/main" val="26662150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6700" b="1" dirty="0"/>
            </a:br>
            <a:br>
              <a:rPr lang="en-US" sz="6700" b="1" dirty="0"/>
            </a:br>
            <a:br>
              <a:rPr lang="en-US" sz="6700" b="1" dirty="0"/>
            </a:br>
            <a:r>
              <a:rPr lang="en-US" b="1" dirty="0"/>
              <a:t> </a:t>
            </a:r>
            <a:r>
              <a:rPr lang="en-US" sz="8900" b="1" dirty="0"/>
              <a:t>What is Abuse? </a:t>
            </a:r>
            <a:endParaRPr lang="en-US" sz="8900" dirty="0"/>
          </a:p>
        </p:txBody>
      </p:sp>
      <p:sp>
        <p:nvSpPr>
          <p:cNvPr id="3" name="Content Placeholder 2"/>
          <p:cNvSpPr>
            <a:spLocks noGrp="1"/>
          </p:cNvSpPr>
          <p:nvPr>
            <p:ph idx="1"/>
          </p:nvPr>
        </p:nvSpPr>
        <p:spPr/>
        <p:txBody>
          <a:bodyPr>
            <a:normAutofit/>
          </a:bodyPr>
          <a:lstStyle/>
          <a:p>
            <a:pPr marL="0" indent="0">
              <a:buNone/>
            </a:pPr>
            <a:r>
              <a:rPr lang="en-US" sz="3600" dirty="0"/>
              <a:t>Abuse can be</a:t>
            </a:r>
            <a:endParaRPr lang="en-US" dirty="0"/>
          </a:p>
          <a:p>
            <a:pPr>
              <a:buFont typeface="Wingdings" panose="05000000000000000000" pitchFamily="2" charset="2"/>
              <a:buChar char="v"/>
            </a:pPr>
            <a:r>
              <a:rPr lang="en-US" sz="2800" dirty="0"/>
              <a:t>Physical </a:t>
            </a:r>
          </a:p>
          <a:p>
            <a:pPr>
              <a:buFont typeface="Wingdings" panose="05000000000000000000" pitchFamily="2" charset="2"/>
              <a:buChar char="v"/>
            </a:pPr>
            <a:r>
              <a:rPr lang="en-US" sz="2800" dirty="0"/>
              <a:t>Sexual</a:t>
            </a:r>
          </a:p>
          <a:p>
            <a:pPr>
              <a:buFont typeface="Wingdings" panose="05000000000000000000" pitchFamily="2" charset="2"/>
              <a:buChar char="v"/>
            </a:pPr>
            <a:r>
              <a:rPr lang="en-US" sz="2800" dirty="0"/>
              <a:t>Emotional</a:t>
            </a:r>
          </a:p>
          <a:p>
            <a:pPr>
              <a:buFont typeface="Wingdings" panose="05000000000000000000" pitchFamily="2" charset="2"/>
              <a:buChar char="v"/>
            </a:pPr>
            <a:r>
              <a:rPr lang="en-US" sz="2800" dirty="0"/>
              <a:t>Ritual</a:t>
            </a:r>
          </a:p>
          <a:p>
            <a:pPr>
              <a:buFont typeface="Wingdings" panose="05000000000000000000" pitchFamily="2" charset="2"/>
              <a:buChar char="v"/>
            </a:pPr>
            <a:r>
              <a:rPr lang="en-US" sz="2800" dirty="0"/>
              <a:t>Neglect and Abandonment</a:t>
            </a:r>
          </a:p>
          <a:p>
            <a:pPr>
              <a:buFont typeface="Wingdings" panose="05000000000000000000" pitchFamily="2" charset="2"/>
              <a:buChar char="v"/>
            </a:pPr>
            <a:r>
              <a:rPr lang="en-US" sz="2800" dirty="0"/>
              <a:t>Financial Abuse or Exploitation</a:t>
            </a:r>
          </a:p>
          <a:p>
            <a:endParaRPr lang="en-US" dirty="0"/>
          </a:p>
        </p:txBody>
      </p:sp>
    </p:spTree>
    <p:extLst>
      <p:ext uri="{BB962C8B-B14F-4D97-AF65-F5344CB8AC3E}">
        <p14:creationId xmlns:p14="http://schemas.microsoft.com/office/powerpoint/2010/main" val="3506609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Why Are We Doing This?</a:t>
            </a:r>
            <a:endParaRPr lang="en-US" dirty="0"/>
          </a:p>
        </p:txBody>
      </p:sp>
      <p:sp>
        <p:nvSpPr>
          <p:cNvPr id="3" name="Text Placeholder 2"/>
          <p:cNvSpPr>
            <a:spLocks noGrp="1"/>
          </p:cNvSpPr>
          <p:nvPr>
            <p:ph type="body" idx="1"/>
          </p:nvPr>
        </p:nvSpPr>
        <p:spPr/>
        <p:txBody>
          <a:bodyPr>
            <a:normAutofit fontScale="77500" lnSpcReduction="20000"/>
          </a:bodyPr>
          <a:lstStyle/>
          <a:p>
            <a:r>
              <a:rPr lang="en-US" dirty="0"/>
              <a:t>Safe Sanctuaries is the standard to which each congregation pledges to care for those with whom they are in ministry and those who offer themselves as leaders in ministry with children, youth and vulnerable adults. Successful completion of this on line training is our further commitment to the safety of those in our ministries.</a:t>
            </a:r>
          </a:p>
        </p:txBody>
      </p:sp>
    </p:spTree>
    <p:extLst>
      <p:ext uri="{BB962C8B-B14F-4D97-AF65-F5344CB8AC3E}">
        <p14:creationId xmlns:p14="http://schemas.microsoft.com/office/powerpoint/2010/main" val="22638512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77894"/>
            <a:ext cx="10058400" cy="1450757"/>
          </a:xfrm>
        </p:spPr>
        <p:txBody>
          <a:bodyPr>
            <a:noAutofit/>
          </a:bodyPr>
          <a:lstStyle/>
          <a:p>
            <a:r>
              <a:rPr lang="en-US" sz="3200" b="1" dirty="0"/>
              <a:t>Physical Abuse is the deliberate or intentional bodily harm done to a child, youth, or vulnerable adult that is non accidental.</a:t>
            </a:r>
            <a:endParaRPr lang="en-US" sz="3200" dirty="0"/>
          </a:p>
        </p:txBody>
      </p:sp>
      <p:sp>
        <p:nvSpPr>
          <p:cNvPr id="3" name="Content Placeholder 2"/>
          <p:cNvSpPr>
            <a:spLocks noGrp="1"/>
          </p:cNvSpPr>
          <p:nvPr>
            <p:ph idx="1"/>
          </p:nvPr>
        </p:nvSpPr>
        <p:spPr/>
        <p:txBody>
          <a:bodyPr>
            <a:normAutofit/>
          </a:bodyPr>
          <a:lstStyle/>
          <a:p>
            <a:r>
              <a:rPr lang="en-US" sz="3200" dirty="0"/>
              <a:t>Possible Indicators:</a:t>
            </a:r>
          </a:p>
          <a:p>
            <a:pPr lvl="1">
              <a:buFont typeface="Wingdings" panose="05000000000000000000" pitchFamily="2" charset="2"/>
              <a:buChar char="v"/>
            </a:pPr>
            <a:r>
              <a:rPr lang="en-US" sz="3000" dirty="0"/>
              <a:t>Hostility and aggression toward others</a:t>
            </a:r>
          </a:p>
          <a:p>
            <a:pPr lvl="1">
              <a:buFont typeface="Wingdings" panose="05000000000000000000" pitchFamily="2" charset="2"/>
              <a:buChar char="v"/>
            </a:pPr>
            <a:r>
              <a:rPr lang="en-US" sz="3000" dirty="0"/>
              <a:t>Destructive behavior toward self, others and/or property</a:t>
            </a:r>
          </a:p>
          <a:p>
            <a:pPr lvl="1">
              <a:buFont typeface="Wingdings" panose="05000000000000000000" pitchFamily="2" charset="2"/>
              <a:buChar char="v"/>
            </a:pPr>
            <a:r>
              <a:rPr lang="en-US" sz="3000" dirty="0"/>
              <a:t>Unexplainable fractures or bruises</a:t>
            </a:r>
          </a:p>
          <a:p>
            <a:pPr lvl="1">
              <a:buFont typeface="Wingdings" panose="05000000000000000000" pitchFamily="2" charset="2"/>
              <a:buChar char="v"/>
            </a:pPr>
            <a:r>
              <a:rPr lang="en-US" sz="3000" dirty="0"/>
              <a:t>Fearfulness of parents and/or other adults</a:t>
            </a:r>
          </a:p>
          <a:p>
            <a:pPr lvl="1">
              <a:buFont typeface="Wingdings" panose="05000000000000000000" pitchFamily="2" charset="2"/>
              <a:buChar char="v"/>
            </a:pPr>
            <a:r>
              <a:rPr lang="en-US" sz="3000" dirty="0"/>
              <a:t>Burns, facial injuries, repeated bruises</a:t>
            </a:r>
          </a:p>
          <a:p>
            <a:pPr lvl="1">
              <a:buFont typeface="Wingdings" panose="05000000000000000000" pitchFamily="2" charset="2"/>
              <a:buChar char="v"/>
            </a:pPr>
            <a:r>
              <a:rPr lang="en-US" sz="3000" dirty="0"/>
              <a:t>Extreme changes in behavior </a:t>
            </a:r>
          </a:p>
          <a:p>
            <a:endParaRPr lang="en-US" dirty="0"/>
          </a:p>
        </p:txBody>
      </p:sp>
    </p:spTree>
    <p:extLst>
      <p:ext uri="{BB962C8B-B14F-4D97-AF65-F5344CB8AC3E}">
        <p14:creationId xmlns:p14="http://schemas.microsoft.com/office/powerpoint/2010/main" val="10263585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0"/>
            <a:ext cx="10058400" cy="1845733"/>
          </a:xfrm>
        </p:spPr>
        <p:txBody>
          <a:bodyPr>
            <a:normAutofit/>
          </a:bodyPr>
          <a:lstStyle/>
          <a:p>
            <a:r>
              <a:rPr lang="en-US" sz="3200" b="1" dirty="0"/>
              <a:t>Sexual Abuse is non-consensual sexual contact between a child and an adult, between two minors, and/or a minor and adults. It may include fondling, intercourse, incest, pornographic exploitation or exposure.</a:t>
            </a:r>
            <a:endParaRPr lang="en-US" sz="3200" dirty="0"/>
          </a:p>
        </p:txBody>
      </p:sp>
      <p:sp>
        <p:nvSpPr>
          <p:cNvPr id="3" name="Content Placeholder 2"/>
          <p:cNvSpPr>
            <a:spLocks noGrp="1"/>
          </p:cNvSpPr>
          <p:nvPr>
            <p:ph idx="1"/>
          </p:nvPr>
        </p:nvSpPr>
        <p:spPr/>
        <p:txBody>
          <a:bodyPr>
            <a:normAutofit/>
          </a:bodyPr>
          <a:lstStyle/>
          <a:p>
            <a:r>
              <a:rPr lang="en-US" sz="3200" dirty="0"/>
              <a:t>Possible Indicators:</a:t>
            </a:r>
          </a:p>
          <a:p>
            <a:pPr lvl="1">
              <a:buFont typeface="Wingdings" panose="05000000000000000000" pitchFamily="2" charset="2"/>
              <a:buChar char="v"/>
            </a:pPr>
            <a:r>
              <a:rPr lang="en-US" sz="3000" dirty="0"/>
              <a:t>Advanced sexual knowledge and/or behavior</a:t>
            </a:r>
          </a:p>
          <a:p>
            <a:pPr lvl="1">
              <a:buFont typeface="Wingdings" panose="05000000000000000000" pitchFamily="2" charset="2"/>
              <a:buChar char="v"/>
            </a:pPr>
            <a:r>
              <a:rPr lang="en-US" sz="3000" dirty="0"/>
              <a:t>Depression</a:t>
            </a:r>
          </a:p>
          <a:p>
            <a:pPr lvl="1">
              <a:buFont typeface="Wingdings" panose="05000000000000000000" pitchFamily="2" charset="2"/>
              <a:buChar char="v"/>
            </a:pPr>
            <a:r>
              <a:rPr lang="en-US" sz="3000" dirty="0"/>
              <a:t>Promiscuous behavior</a:t>
            </a:r>
          </a:p>
          <a:p>
            <a:pPr lvl="1">
              <a:buFont typeface="Wingdings" panose="05000000000000000000" pitchFamily="2" charset="2"/>
              <a:buChar char="v"/>
            </a:pPr>
            <a:r>
              <a:rPr lang="en-US" sz="3000" dirty="0"/>
              <a:t>Difficulty sitting or walking</a:t>
            </a:r>
          </a:p>
          <a:p>
            <a:pPr lvl="1">
              <a:buFont typeface="Wingdings" panose="05000000000000000000" pitchFamily="2" charset="2"/>
              <a:buChar char="v"/>
            </a:pPr>
            <a:r>
              <a:rPr lang="en-US" sz="3000" dirty="0"/>
              <a:t>Bruising/bleeding in vaginal or anal areas</a:t>
            </a:r>
          </a:p>
          <a:p>
            <a:pPr lvl="1">
              <a:buFont typeface="Wingdings" panose="05000000000000000000" pitchFamily="2" charset="2"/>
              <a:buChar char="v"/>
            </a:pPr>
            <a:r>
              <a:rPr lang="en-US" sz="3000" dirty="0"/>
              <a:t>Frequent headaches, extreme fatigue</a:t>
            </a:r>
          </a:p>
          <a:p>
            <a:pPr lvl="1">
              <a:buFont typeface="Wingdings" panose="05000000000000000000" pitchFamily="2" charset="2"/>
              <a:buChar char="v"/>
            </a:pPr>
            <a:r>
              <a:rPr lang="en-US" sz="3000" dirty="0"/>
              <a:t>Sexually transmitted diseases</a:t>
            </a:r>
          </a:p>
          <a:p>
            <a:pPr lvl="1">
              <a:buFont typeface="Arial" panose="020B0604020202020204" pitchFamily="34" charset="0"/>
              <a:buChar char="•"/>
            </a:pPr>
            <a:endParaRPr lang="en-US" sz="3600" dirty="0"/>
          </a:p>
          <a:p>
            <a:endParaRPr lang="en-US" dirty="0"/>
          </a:p>
        </p:txBody>
      </p:sp>
    </p:spTree>
    <p:extLst>
      <p:ext uri="{BB962C8B-B14F-4D97-AF65-F5344CB8AC3E}">
        <p14:creationId xmlns:p14="http://schemas.microsoft.com/office/powerpoint/2010/main" val="41764907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Emotional Abuse is the infliction of mental anguish by threat, intimidation or humiliation. It may be spoken and/or unspoken. It may include violence or emotional cruelty.</a:t>
            </a:r>
          </a:p>
        </p:txBody>
      </p:sp>
      <p:sp>
        <p:nvSpPr>
          <p:cNvPr id="3" name="Content Placeholder 2"/>
          <p:cNvSpPr>
            <a:spLocks noGrp="1"/>
          </p:cNvSpPr>
          <p:nvPr>
            <p:ph idx="1"/>
          </p:nvPr>
        </p:nvSpPr>
        <p:spPr/>
        <p:txBody>
          <a:bodyPr>
            <a:normAutofit/>
          </a:bodyPr>
          <a:lstStyle/>
          <a:p>
            <a:r>
              <a:rPr lang="en-US" sz="3200" dirty="0"/>
              <a:t>Possible Indicators:</a:t>
            </a:r>
          </a:p>
          <a:p>
            <a:pPr lvl="1">
              <a:buFont typeface="Wingdings" panose="05000000000000000000" pitchFamily="2" charset="2"/>
              <a:buChar char="v"/>
            </a:pPr>
            <a:r>
              <a:rPr lang="en-US" sz="2800" dirty="0"/>
              <a:t>Depression and/or withdrawal</a:t>
            </a:r>
          </a:p>
          <a:p>
            <a:pPr lvl="1">
              <a:buFont typeface="Wingdings" panose="05000000000000000000" pitchFamily="2" charset="2"/>
              <a:buChar char="v"/>
            </a:pPr>
            <a:r>
              <a:rPr lang="en-US" sz="2800" dirty="0"/>
              <a:t>Lack of self esteem</a:t>
            </a:r>
          </a:p>
          <a:p>
            <a:pPr lvl="1">
              <a:buFont typeface="Wingdings" panose="05000000000000000000" pitchFamily="2" charset="2"/>
              <a:buChar char="v"/>
            </a:pPr>
            <a:r>
              <a:rPr lang="en-US" sz="2800" dirty="0"/>
              <a:t>Threatens or attempts suicide</a:t>
            </a:r>
          </a:p>
          <a:p>
            <a:pPr lvl="1">
              <a:buFont typeface="Wingdings" panose="05000000000000000000" pitchFamily="2" charset="2"/>
              <a:buChar char="v"/>
            </a:pPr>
            <a:r>
              <a:rPr lang="en-US" sz="2800" dirty="0"/>
              <a:t>Speech and/or eating disorders</a:t>
            </a:r>
          </a:p>
          <a:p>
            <a:pPr lvl="1">
              <a:buFont typeface="Wingdings" panose="05000000000000000000" pitchFamily="2" charset="2"/>
              <a:buChar char="v"/>
            </a:pPr>
            <a:r>
              <a:rPr lang="en-US" sz="2800" dirty="0"/>
              <a:t>Extreme passive/aggressive behavior</a:t>
            </a:r>
          </a:p>
          <a:p>
            <a:pPr lvl="1">
              <a:buFont typeface="Wingdings" panose="05000000000000000000" pitchFamily="2" charset="2"/>
              <a:buChar char="v"/>
            </a:pPr>
            <a:r>
              <a:rPr lang="en-US" sz="2800" dirty="0"/>
              <a:t>Excessively seeks adult approval</a:t>
            </a:r>
          </a:p>
          <a:p>
            <a:endParaRPr lang="en-US" dirty="0"/>
          </a:p>
        </p:txBody>
      </p:sp>
    </p:spTree>
    <p:extLst>
      <p:ext uri="{BB962C8B-B14F-4D97-AF65-F5344CB8AC3E}">
        <p14:creationId xmlns:p14="http://schemas.microsoft.com/office/powerpoint/2010/main" val="28850587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br>
              <a:rPr lang="en-US" sz="4000" b="1" dirty="0"/>
            </a:br>
            <a:r>
              <a:rPr lang="en-US" sz="3600" dirty="0">
                <a:latin typeface="+mj-lt"/>
              </a:rPr>
              <a:t>Neglect and Abandonment</a:t>
            </a:r>
          </a:p>
        </p:txBody>
      </p:sp>
      <p:sp>
        <p:nvSpPr>
          <p:cNvPr id="3" name="Content Placeholder 2"/>
          <p:cNvSpPr>
            <a:spLocks noGrp="1"/>
          </p:cNvSpPr>
          <p:nvPr>
            <p:ph idx="1"/>
          </p:nvPr>
        </p:nvSpPr>
        <p:spPr/>
        <p:txBody>
          <a:bodyPr>
            <a:normAutofit fontScale="77500" lnSpcReduction="20000"/>
          </a:bodyPr>
          <a:lstStyle/>
          <a:p>
            <a:r>
              <a:rPr lang="en-US" sz="2800" b="1" dirty="0"/>
              <a:t>Neglect</a:t>
            </a:r>
            <a:r>
              <a:rPr lang="en-US" sz="2800" dirty="0"/>
              <a:t> is endangering an individual’s health, safety, or welfare.</a:t>
            </a:r>
          </a:p>
          <a:p>
            <a:r>
              <a:rPr lang="en-US" sz="2800" b="1" dirty="0"/>
              <a:t>Abandonment </a:t>
            </a:r>
            <a:r>
              <a:rPr lang="en-US" sz="2800" dirty="0"/>
              <a:t>is the desertion of a child, youth or vulnerable adult by one who has assumed responsibility for care or custody of that person.</a:t>
            </a:r>
          </a:p>
          <a:p>
            <a:r>
              <a:rPr lang="en-US" sz="2800" b="1" dirty="0"/>
              <a:t>Possible Indicators:</a:t>
            </a:r>
          </a:p>
          <a:p>
            <a:pPr lvl="1">
              <a:buFont typeface="Wingdings" panose="05000000000000000000" pitchFamily="2" charset="2"/>
              <a:buChar char="v"/>
            </a:pPr>
            <a:r>
              <a:rPr lang="en-US" sz="2800" dirty="0"/>
              <a:t>Failure to thrive, malnutrition</a:t>
            </a:r>
          </a:p>
          <a:p>
            <a:pPr lvl="1">
              <a:buFont typeface="Wingdings" panose="05000000000000000000" pitchFamily="2" charset="2"/>
              <a:buChar char="v"/>
            </a:pPr>
            <a:r>
              <a:rPr lang="en-US" sz="2800" dirty="0"/>
              <a:t>Inappropriate dress for climate</a:t>
            </a:r>
          </a:p>
          <a:p>
            <a:pPr lvl="1">
              <a:buFont typeface="Wingdings" panose="05000000000000000000" pitchFamily="2" charset="2"/>
              <a:buChar char="v"/>
            </a:pPr>
            <a:r>
              <a:rPr lang="en-US" sz="2800" dirty="0"/>
              <a:t>Chronic hunger</a:t>
            </a:r>
          </a:p>
          <a:p>
            <a:pPr lvl="1">
              <a:buFont typeface="Wingdings" panose="05000000000000000000" pitchFamily="2" charset="2"/>
              <a:buChar char="v"/>
            </a:pPr>
            <a:r>
              <a:rPr lang="en-US" sz="2800" dirty="0"/>
              <a:t>Depression</a:t>
            </a:r>
          </a:p>
          <a:p>
            <a:pPr lvl="1">
              <a:buFont typeface="Wingdings" panose="05000000000000000000" pitchFamily="2" charset="2"/>
              <a:buChar char="v"/>
            </a:pPr>
            <a:r>
              <a:rPr lang="en-US" sz="2800" dirty="0"/>
              <a:t>Untreated medical conditions</a:t>
            </a:r>
          </a:p>
          <a:p>
            <a:pPr lvl="1">
              <a:buFont typeface="Wingdings" panose="05000000000000000000" pitchFamily="2" charset="2"/>
              <a:buChar char="v"/>
            </a:pPr>
            <a:r>
              <a:rPr lang="en-US" sz="2800" dirty="0"/>
              <a:t>Poor hygiene, soiled clothing</a:t>
            </a:r>
          </a:p>
          <a:p>
            <a:pPr lvl="1">
              <a:buFont typeface="Wingdings" panose="05000000000000000000" pitchFamily="2" charset="2"/>
              <a:buChar char="v"/>
            </a:pPr>
            <a:r>
              <a:rPr lang="en-US" sz="2800" dirty="0"/>
              <a:t>Signs of being over or under medicated</a:t>
            </a:r>
          </a:p>
          <a:p>
            <a:pPr lvl="1">
              <a:buFont typeface="Wingdings" panose="05000000000000000000" pitchFamily="2" charset="2"/>
              <a:buChar char="v"/>
            </a:pPr>
            <a:r>
              <a:rPr lang="en-US" sz="2800" dirty="0"/>
              <a:t>In children, indication that education is being neglected</a:t>
            </a:r>
          </a:p>
          <a:p>
            <a:pPr marL="201168" lvl="1" indent="0">
              <a:buNone/>
            </a:pPr>
            <a:endParaRPr lang="en-US" sz="2800" dirty="0"/>
          </a:p>
          <a:p>
            <a:endParaRPr lang="en-US" sz="2800" dirty="0"/>
          </a:p>
          <a:p>
            <a:endParaRPr lang="en-US" dirty="0"/>
          </a:p>
        </p:txBody>
      </p:sp>
    </p:spTree>
    <p:extLst>
      <p:ext uri="{BB962C8B-B14F-4D97-AF65-F5344CB8AC3E}">
        <p14:creationId xmlns:p14="http://schemas.microsoft.com/office/powerpoint/2010/main" val="21793953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Ritual Abuse is the regular, intentional physical, sexual or psychological violation of an individual to appeal to a higher authority or power.</a:t>
            </a:r>
            <a:endParaRPr lang="en-US" sz="3200" dirty="0"/>
          </a:p>
        </p:txBody>
      </p:sp>
      <p:sp>
        <p:nvSpPr>
          <p:cNvPr id="3" name="Content Placeholder 2"/>
          <p:cNvSpPr>
            <a:spLocks noGrp="1"/>
          </p:cNvSpPr>
          <p:nvPr>
            <p:ph idx="1"/>
          </p:nvPr>
        </p:nvSpPr>
        <p:spPr/>
        <p:txBody>
          <a:bodyPr>
            <a:normAutofit/>
          </a:bodyPr>
          <a:lstStyle/>
          <a:p>
            <a:r>
              <a:rPr lang="en-US" sz="3200" dirty="0"/>
              <a:t>Possible Indicators:</a:t>
            </a:r>
          </a:p>
          <a:p>
            <a:pPr lvl="1">
              <a:buFont typeface="Wingdings" panose="05000000000000000000" pitchFamily="2" charset="2"/>
              <a:buChar char="v"/>
            </a:pPr>
            <a:r>
              <a:rPr lang="en-US" sz="2800" dirty="0"/>
              <a:t>Disruptions of memory</a:t>
            </a:r>
          </a:p>
          <a:p>
            <a:pPr lvl="1">
              <a:buFont typeface="Wingdings" panose="05000000000000000000" pitchFamily="2" charset="2"/>
              <a:buChar char="v"/>
            </a:pPr>
            <a:r>
              <a:rPr lang="en-US" sz="2800" dirty="0"/>
              <a:t>Unexplained mistrust and mood swings</a:t>
            </a:r>
          </a:p>
          <a:p>
            <a:pPr lvl="1">
              <a:buFont typeface="Wingdings" panose="05000000000000000000" pitchFamily="2" charset="2"/>
              <a:buChar char="v"/>
            </a:pPr>
            <a:r>
              <a:rPr lang="en-US" sz="2800" dirty="0"/>
              <a:t>Flashbacks</a:t>
            </a:r>
          </a:p>
          <a:p>
            <a:pPr lvl="1">
              <a:buFont typeface="Wingdings" panose="05000000000000000000" pitchFamily="2" charset="2"/>
              <a:buChar char="v"/>
            </a:pPr>
            <a:r>
              <a:rPr lang="en-US" sz="2800" dirty="0"/>
              <a:t>Fear of dark</a:t>
            </a:r>
          </a:p>
          <a:p>
            <a:pPr lvl="1">
              <a:buFont typeface="Wingdings" panose="05000000000000000000" pitchFamily="2" charset="2"/>
              <a:buChar char="v"/>
            </a:pPr>
            <a:r>
              <a:rPr lang="en-US" sz="2800" dirty="0"/>
              <a:t>Nightmares or sleep disorders</a:t>
            </a:r>
          </a:p>
          <a:p>
            <a:pPr lvl="1">
              <a:buFont typeface="Wingdings" panose="05000000000000000000" pitchFamily="2" charset="2"/>
              <a:buChar char="v"/>
            </a:pPr>
            <a:r>
              <a:rPr lang="en-US" sz="2800" dirty="0"/>
              <a:t>Any of the sexual abuse symptoms</a:t>
            </a:r>
          </a:p>
          <a:p>
            <a:r>
              <a:rPr lang="en-US" dirty="0"/>
              <a:t>In today’s culture, gang rituals are one example of where children/youth may experience this type of abuse.</a:t>
            </a:r>
          </a:p>
        </p:txBody>
      </p:sp>
    </p:spTree>
    <p:extLst>
      <p:ext uri="{BB962C8B-B14F-4D97-AF65-F5344CB8AC3E}">
        <p14:creationId xmlns:p14="http://schemas.microsoft.com/office/powerpoint/2010/main" val="14276411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Financial Abuse or exploitation is the unauthorized or misuse of funds or property or assets belonging to a vulnerable adult by force, misrepresentation or illegal means</a:t>
            </a:r>
            <a:endParaRPr lang="en-US" sz="3600" dirty="0"/>
          </a:p>
        </p:txBody>
      </p:sp>
      <p:sp>
        <p:nvSpPr>
          <p:cNvPr id="3" name="Content Placeholder 2"/>
          <p:cNvSpPr>
            <a:spLocks noGrp="1"/>
          </p:cNvSpPr>
          <p:nvPr>
            <p:ph idx="1"/>
          </p:nvPr>
        </p:nvSpPr>
        <p:spPr/>
        <p:txBody>
          <a:bodyPr>
            <a:normAutofit fontScale="92500" lnSpcReduction="10000"/>
          </a:bodyPr>
          <a:lstStyle/>
          <a:p>
            <a:r>
              <a:rPr lang="en-US" sz="3200" dirty="0"/>
              <a:t>Possible Indicators:</a:t>
            </a:r>
          </a:p>
          <a:p>
            <a:pPr lvl="1">
              <a:buFont typeface="Wingdings" panose="05000000000000000000" pitchFamily="2" charset="2"/>
              <a:buChar char="v"/>
            </a:pPr>
            <a:r>
              <a:rPr lang="en-US" sz="2800" dirty="0"/>
              <a:t>Home furnishings disappear</a:t>
            </a:r>
          </a:p>
          <a:p>
            <a:pPr lvl="1">
              <a:buFont typeface="Wingdings" panose="05000000000000000000" pitchFamily="2" charset="2"/>
              <a:buChar char="v"/>
            </a:pPr>
            <a:r>
              <a:rPr lang="en-US" sz="2800" dirty="0"/>
              <a:t>Little or no food in the house</a:t>
            </a:r>
          </a:p>
          <a:p>
            <a:pPr lvl="1">
              <a:buFont typeface="Wingdings" panose="05000000000000000000" pitchFamily="2" charset="2"/>
              <a:buChar char="v"/>
            </a:pPr>
            <a:r>
              <a:rPr lang="en-US" sz="2800" dirty="0"/>
              <a:t>Complains about things disappearing</a:t>
            </a:r>
          </a:p>
          <a:p>
            <a:pPr lvl="1">
              <a:buFont typeface="Wingdings" panose="05000000000000000000" pitchFamily="2" charset="2"/>
              <a:buChar char="v"/>
            </a:pPr>
            <a:r>
              <a:rPr lang="en-US" sz="2800" dirty="0"/>
              <a:t>Can’t find money or valuables, important possessions</a:t>
            </a:r>
          </a:p>
          <a:p>
            <a:pPr lvl="1">
              <a:buFont typeface="Wingdings" panose="05000000000000000000" pitchFamily="2" charset="2"/>
              <a:buChar char="v"/>
            </a:pPr>
            <a:r>
              <a:rPr lang="en-US" sz="2800" dirty="0"/>
              <a:t>Checkbook is missing or does not balance</a:t>
            </a:r>
          </a:p>
          <a:p>
            <a:pPr lvl="1">
              <a:buFont typeface="Wingdings" panose="05000000000000000000" pitchFamily="2" charset="2"/>
              <a:buChar char="v"/>
            </a:pPr>
            <a:endParaRPr lang="en-US" sz="2800" dirty="0"/>
          </a:p>
          <a:p>
            <a:pPr marL="201168" lvl="1" indent="0">
              <a:buNone/>
            </a:pPr>
            <a:r>
              <a:rPr lang="en-US" sz="2800" i="1" dirty="0"/>
              <a:t>Financial abuse and exploitation is the fastest growing crime among those over 65. How is your church planning for  ministry to those aging within the congregation and in the community your congregation serves? </a:t>
            </a:r>
          </a:p>
          <a:p>
            <a:pPr marL="201168" lvl="1" indent="0">
              <a:buNone/>
            </a:pPr>
            <a:endParaRPr lang="en-US" sz="2800" dirty="0"/>
          </a:p>
          <a:p>
            <a:endParaRPr lang="en-US" dirty="0"/>
          </a:p>
        </p:txBody>
      </p:sp>
    </p:spTree>
    <p:extLst>
      <p:ext uri="{BB962C8B-B14F-4D97-AF65-F5344CB8AC3E}">
        <p14:creationId xmlns:p14="http://schemas.microsoft.com/office/powerpoint/2010/main" val="5897553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41669"/>
            <a:ext cx="10058400" cy="1595692"/>
          </a:xfrm>
        </p:spPr>
        <p:txBody>
          <a:bodyPr>
            <a:noAutofit/>
          </a:bodyPr>
          <a:lstStyle/>
          <a:p>
            <a:r>
              <a:rPr lang="en-US" sz="3600" b="1" dirty="0">
                <a:solidFill>
                  <a:schemeClr val="tx1">
                    <a:lumMod val="85000"/>
                    <a:lumOff val="15000"/>
                  </a:schemeClr>
                </a:solidFill>
              </a:rPr>
              <a:t>Basic Safety Procedures  </a:t>
            </a:r>
          </a:p>
        </p:txBody>
      </p:sp>
      <p:sp>
        <p:nvSpPr>
          <p:cNvPr id="3" name="Content Placeholder 2"/>
          <p:cNvSpPr>
            <a:spLocks noGrp="1"/>
          </p:cNvSpPr>
          <p:nvPr>
            <p:ph idx="1"/>
          </p:nvPr>
        </p:nvSpPr>
        <p:spPr/>
        <p:txBody>
          <a:bodyPr>
            <a:normAutofit/>
          </a:bodyPr>
          <a:lstStyle/>
          <a:p>
            <a:pPr algn="ctr"/>
            <a:r>
              <a:rPr lang="en-US" sz="3200" dirty="0"/>
              <a:t>The following safe sanctuaries procedures are designed to reduced the risk of harm to children, youth, and the volunteers and staff workers in your ministry context. If appropriate to your ministry they should be included in your congregation’s Safe Sanctuaries policy and procedures.</a:t>
            </a:r>
          </a:p>
          <a:p>
            <a:endParaRPr lang="en-US" sz="2800" dirty="0"/>
          </a:p>
          <a:p>
            <a:endParaRPr lang="en-US" sz="2800" dirty="0"/>
          </a:p>
        </p:txBody>
      </p:sp>
    </p:spTree>
    <p:extLst>
      <p:ext uri="{BB962C8B-B14F-4D97-AF65-F5344CB8AC3E}">
        <p14:creationId xmlns:p14="http://schemas.microsoft.com/office/powerpoint/2010/main" val="13240122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8240" y="417233"/>
            <a:ext cx="10058400" cy="1309968"/>
          </a:xfrm>
        </p:spPr>
        <p:txBody>
          <a:bodyPr>
            <a:normAutofit/>
          </a:bodyPr>
          <a:lstStyle/>
          <a:p>
            <a:r>
              <a:rPr lang="en-US" sz="3600" b="1" dirty="0"/>
              <a:t>Basic Safety Procedures</a:t>
            </a:r>
          </a:p>
        </p:txBody>
      </p:sp>
      <p:sp>
        <p:nvSpPr>
          <p:cNvPr id="3" name="Content Placeholder 2"/>
          <p:cNvSpPr>
            <a:spLocks noGrp="1"/>
          </p:cNvSpPr>
          <p:nvPr>
            <p:ph idx="1"/>
          </p:nvPr>
        </p:nvSpPr>
        <p:spPr>
          <a:xfrm>
            <a:off x="1097280" y="1727201"/>
            <a:ext cx="10058400" cy="4490719"/>
          </a:xfrm>
        </p:spPr>
        <p:txBody>
          <a:bodyPr>
            <a:noAutofit/>
          </a:bodyPr>
          <a:lstStyle/>
          <a:p>
            <a:pPr>
              <a:buFont typeface="Wingdings" panose="05000000000000000000" pitchFamily="2" charset="2"/>
              <a:buChar char="v"/>
            </a:pPr>
            <a:r>
              <a:rPr lang="en-US" sz="1400" dirty="0"/>
              <a:t>Two Adult Rule – It is preferable to have two adults at all times with children and youth. What is your procedure if two adults are not possible?</a:t>
            </a:r>
          </a:p>
          <a:p>
            <a:pPr>
              <a:buFont typeface="Wingdings" panose="05000000000000000000" pitchFamily="2" charset="2"/>
              <a:buChar char="v"/>
            </a:pPr>
            <a:r>
              <a:rPr lang="en-US" sz="1400" dirty="0"/>
              <a:t>Five Year Older Rule – All those who work with children and youth will be at least five years older than the age of the children in the group</a:t>
            </a:r>
          </a:p>
          <a:p>
            <a:pPr>
              <a:buFont typeface="Wingdings" panose="05000000000000000000" pitchFamily="2" charset="2"/>
              <a:buChar char="v"/>
            </a:pPr>
            <a:r>
              <a:rPr lang="en-US" sz="1400" dirty="0"/>
              <a:t>6 month hospitality rule. No person will work with children, youth, and vulnerable adults who has not been a participating member/attendee of the congregation for 6 months.</a:t>
            </a:r>
          </a:p>
          <a:p>
            <a:pPr>
              <a:buFont typeface="Wingdings" panose="05000000000000000000" pitchFamily="2" charset="2"/>
              <a:buChar char="v"/>
            </a:pPr>
            <a:r>
              <a:rPr lang="en-US" sz="1400" dirty="0"/>
              <a:t>No Paid Workers Under the Age of 18 – Age 18 is the earliest a background check can be run.</a:t>
            </a:r>
          </a:p>
          <a:p>
            <a:pPr>
              <a:buFont typeface="Wingdings" panose="05000000000000000000" pitchFamily="2" charset="2"/>
              <a:buChar char="v"/>
            </a:pPr>
            <a:r>
              <a:rPr lang="en-US" sz="1400" dirty="0"/>
              <a:t>Windows in all Classroom Doors or Open Door policies</a:t>
            </a:r>
          </a:p>
          <a:p>
            <a:pPr>
              <a:buFont typeface="Wingdings" panose="05000000000000000000" pitchFamily="2" charset="2"/>
              <a:buChar char="v"/>
            </a:pPr>
            <a:r>
              <a:rPr lang="en-US" sz="1400" dirty="0"/>
              <a:t>Open Door Counseling – Children and youth should NEVER be one-on-one with an adult</a:t>
            </a:r>
          </a:p>
          <a:p>
            <a:pPr>
              <a:buFont typeface="Wingdings" panose="05000000000000000000" pitchFamily="2" charset="2"/>
              <a:buChar char="v"/>
            </a:pPr>
            <a:r>
              <a:rPr lang="en-US" sz="1400" dirty="0"/>
              <a:t>Appropriate Equipment and Supervision</a:t>
            </a:r>
          </a:p>
          <a:p>
            <a:pPr>
              <a:buFont typeface="Wingdings" panose="05000000000000000000" pitchFamily="2" charset="2"/>
              <a:buChar char="v"/>
            </a:pPr>
            <a:r>
              <a:rPr lang="en-US" sz="1400" dirty="0"/>
              <a:t>Adequate Insurance</a:t>
            </a:r>
          </a:p>
          <a:p>
            <a:pPr>
              <a:buFont typeface="Wingdings" panose="05000000000000000000" pitchFamily="2" charset="2"/>
              <a:buChar char="v"/>
            </a:pPr>
            <a:r>
              <a:rPr lang="en-US" sz="1400" dirty="0"/>
              <a:t>Sleeping Arrangements – when on a trip that requires hotel stays, or sleeping in a church</a:t>
            </a:r>
          </a:p>
          <a:p>
            <a:pPr>
              <a:buFont typeface="Wingdings" panose="05000000000000000000" pitchFamily="2" charset="2"/>
              <a:buChar char="v"/>
            </a:pPr>
            <a:r>
              <a:rPr lang="en-US" sz="1400" dirty="0"/>
              <a:t>Special Settings – special events in your congregation that involve children and youth from the community</a:t>
            </a:r>
          </a:p>
          <a:p>
            <a:pPr>
              <a:buFont typeface="Wingdings" panose="05000000000000000000" pitchFamily="2" charset="2"/>
              <a:buChar char="v"/>
            </a:pPr>
            <a:r>
              <a:rPr lang="en-US" sz="1400" dirty="0"/>
              <a:t>Parent and Family Education</a:t>
            </a:r>
          </a:p>
          <a:p>
            <a:pPr>
              <a:buFont typeface="Wingdings" panose="05000000000000000000" pitchFamily="2" charset="2"/>
              <a:buChar char="v"/>
            </a:pPr>
            <a:r>
              <a:rPr lang="en-US" sz="1400" dirty="0"/>
              <a:t>Annual Orientation for all paid and volunteer workers</a:t>
            </a:r>
          </a:p>
          <a:p>
            <a:pPr>
              <a:buFont typeface="Wingdings" panose="05000000000000000000" pitchFamily="2" charset="2"/>
              <a:buChar char="v"/>
            </a:pPr>
            <a:endParaRPr lang="en-US" sz="1400" dirty="0"/>
          </a:p>
          <a:p>
            <a:endParaRPr lang="en-US" sz="1400" dirty="0"/>
          </a:p>
        </p:txBody>
      </p:sp>
    </p:spTree>
    <p:extLst>
      <p:ext uri="{BB962C8B-B14F-4D97-AF65-F5344CB8AC3E}">
        <p14:creationId xmlns:p14="http://schemas.microsoft.com/office/powerpoint/2010/main" val="37428691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Cyber Security </a:t>
            </a:r>
          </a:p>
        </p:txBody>
      </p:sp>
      <p:sp>
        <p:nvSpPr>
          <p:cNvPr id="3" name="Content Placeholder 2"/>
          <p:cNvSpPr>
            <a:spLocks noGrp="1"/>
          </p:cNvSpPr>
          <p:nvPr>
            <p:ph idx="1"/>
          </p:nvPr>
        </p:nvSpPr>
        <p:spPr/>
        <p:txBody>
          <a:bodyPr>
            <a:normAutofit/>
          </a:bodyPr>
          <a:lstStyle/>
          <a:p>
            <a:r>
              <a:rPr lang="en-US" sz="2800" dirty="0"/>
              <a:t>The internet and portable devices allow people to stay in contact with each other more easily than at any other time in the history of civilization. Some incredible ministry can take place using modern technology, but as with all forms of ministry there are some inherent risks involved with the use of electronic communications. However, following basic </a:t>
            </a:r>
            <a:r>
              <a:rPr lang="en-US" sz="2800" b="1" i="1" dirty="0"/>
              <a:t>Safe Sanctuaries </a:t>
            </a:r>
            <a:r>
              <a:rPr lang="en-US" sz="2800" dirty="0"/>
              <a:t>procedures can help to minimize those risks. </a:t>
            </a:r>
            <a:r>
              <a:rPr lang="en-US" sz="2800" b="1" dirty="0"/>
              <a:t>There is no such thing as privacy in cyberspace. Consider anything and everything on the internet as public information.</a:t>
            </a:r>
          </a:p>
        </p:txBody>
      </p:sp>
    </p:spTree>
    <p:extLst>
      <p:ext uri="{BB962C8B-B14F-4D97-AF65-F5344CB8AC3E}">
        <p14:creationId xmlns:p14="http://schemas.microsoft.com/office/powerpoint/2010/main" val="34882034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40431"/>
            <a:ext cx="10058400" cy="1450757"/>
          </a:xfrm>
        </p:spPr>
        <p:txBody>
          <a:bodyPr>
            <a:normAutofit fontScale="90000"/>
          </a:bodyPr>
          <a:lstStyle/>
          <a:p>
            <a:br>
              <a:rPr lang="en-US" b="1" dirty="0"/>
            </a:br>
            <a:br>
              <a:rPr lang="en-US" b="1" dirty="0"/>
            </a:br>
            <a:br>
              <a:rPr lang="en-US" b="1" dirty="0"/>
            </a:br>
            <a:br>
              <a:rPr lang="en-US" b="1" dirty="0"/>
            </a:br>
            <a:br>
              <a:rPr lang="en-US" b="1" dirty="0"/>
            </a:br>
            <a:r>
              <a:rPr lang="en-US" sz="4000" b="1" dirty="0"/>
              <a:t>Receive parental/guardian permission.</a:t>
            </a:r>
          </a:p>
        </p:txBody>
      </p:sp>
      <p:sp>
        <p:nvSpPr>
          <p:cNvPr id="3" name="Content Placeholder 2"/>
          <p:cNvSpPr>
            <a:spLocks noGrp="1"/>
          </p:cNvSpPr>
          <p:nvPr>
            <p:ph idx="1"/>
          </p:nvPr>
        </p:nvSpPr>
        <p:spPr>
          <a:xfrm>
            <a:off x="1097280" y="1845733"/>
            <a:ext cx="10058400" cy="4336125"/>
          </a:xfrm>
        </p:spPr>
        <p:txBody>
          <a:bodyPr>
            <a:normAutofit fontScale="85000" lnSpcReduction="20000"/>
          </a:bodyPr>
          <a:lstStyle/>
          <a:p>
            <a:r>
              <a:rPr lang="en-US" sz="3300" dirty="0"/>
              <a:t>In addition to general permission to participate in a church ministry, it is advisable to receive advance parental/legal guardian permission for children, youth and vulnerable adults in writing for:</a:t>
            </a:r>
          </a:p>
          <a:p>
            <a:r>
              <a:rPr lang="en-US" sz="3300" dirty="0"/>
              <a:t>1. Posting photos of participants on any websites or sending them e-mail or cell phone messages or making videos for any use.</a:t>
            </a:r>
          </a:p>
          <a:p>
            <a:r>
              <a:rPr lang="en-US" sz="3300" dirty="0"/>
              <a:t>2. E-mailing, Instant Messaging (IM’ing), calling, texting, or sending data to a child, youth, or vulnerable adult by computer, PDA, or cell phone (keep in mind "free" minutes and data plans vary tremendously even with the same carrier.)</a:t>
            </a:r>
          </a:p>
          <a:p>
            <a:r>
              <a:rPr lang="en-US" sz="3300" dirty="0"/>
              <a:t>3. The sharing of any full name or contact information.</a:t>
            </a:r>
            <a:br>
              <a:rPr lang="en-US" sz="3300" dirty="0"/>
            </a:br>
            <a:endParaRPr lang="en-US" sz="3300" dirty="0"/>
          </a:p>
          <a:p>
            <a:endParaRPr lang="en-US" dirty="0"/>
          </a:p>
        </p:txBody>
      </p:sp>
    </p:spTree>
    <p:extLst>
      <p:ext uri="{BB962C8B-B14F-4D97-AF65-F5344CB8AC3E}">
        <p14:creationId xmlns:p14="http://schemas.microsoft.com/office/powerpoint/2010/main" val="3932275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Congregations adopt Safe Sanctuaries policies and procedures because it is required of us in God’s word through Scripture.</a:t>
            </a:r>
          </a:p>
        </p:txBody>
      </p:sp>
      <p:sp>
        <p:nvSpPr>
          <p:cNvPr id="3" name="Content Placeholder 2"/>
          <p:cNvSpPr>
            <a:spLocks noGrp="1"/>
          </p:cNvSpPr>
          <p:nvPr>
            <p:ph idx="1"/>
          </p:nvPr>
        </p:nvSpPr>
        <p:spPr/>
        <p:txBody>
          <a:bodyPr>
            <a:normAutofit/>
          </a:bodyPr>
          <a:lstStyle/>
          <a:p>
            <a:pPr marL="0" indent="0">
              <a:buNone/>
            </a:pPr>
            <a:r>
              <a:rPr lang="en-US" sz="2800" dirty="0"/>
              <a:t>Mark 9:37 (CEB)</a:t>
            </a:r>
          </a:p>
          <a:p>
            <a:pPr marL="0" indent="0" algn="ctr">
              <a:buNone/>
            </a:pPr>
            <a:r>
              <a:rPr lang="en-US" sz="2800" i="1" dirty="0"/>
              <a:t>Who ever welcomes one of these children in my name welcomes me; and who ever welcomes me isn’t actually welcoming me but the one who sent me. 	</a:t>
            </a:r>
            <a:endParaRPr lang="en-US" dirty="0"/>
          </a:p>
          <a:p>
            <a:r>
              <a:rPr lang="en-US" sz="2800" dirty="0"/>
              <a:t>Matthew 18:6 (CEB)</a:t>
            </a:r>
          </a:p>
          <a:p>
            <a:pPr algn="ctr"/>
            <a:r>
              <a:rPr lang="en-US" sz="2800" i="1" dirty="0"/>
              <a:t>As for whoever causes these little ones who believe in me to trip and fall into sin, it would be better for them to have a huge stone hung around their necks and be drowned in the bottom of the lake.</a:t>
            </a:r>
          </a:p>
        </p:txBody>
      </p:sp>
    </p:spTree>
    <p:extLst>
      <p:ext uri="{BB962C8B-B14F-4D97-AF65-F5344CB8AC3E}">
        <p14:creationId xmlns:p14="http://schemas.microsoft.com/office/powerpoint/2010/main" val="27939641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Never post easily identifiable information online.</a:t>
            </a:r>
            <a:endParaRPr lang="en-US" sz="3600" dirty="0"/>
          </a:p>
        </p:txBody>
      </p:sp>
      <p:sp>
        <p:nvSpPr>
          <p:cNvPr id="3" name="Content Placeholder 2"/>
          <p:cNvSpPr>
            <a:spLocks noGrp="1"/>
          </p:cNvSpPr>
          <p:nvPr>
            <p:ph idx="1"/>
          </p:nvPr>
        </p:nvSpPr>
        <p:spPr/>
        <p:txBody>
          <a:bodyPr>
            <a:normAutofit fontScale="92500" lnSpcReduction="10000"/>
          </a:bodyPr>
          <a:lstStyle/>
          <a:p>
            <a:r>
              <a:rPr lang="en-US" sz="2800" dirty="0"/>
              <a:t>1. If you communicate by e-mail, do not use “broadcast” e-mails. Use the “Bcc” option (blind carbon copy) so that each recipient sees only his or her address when a message is received.</a:t>
            </a:r>
          </a:p>
          <a:p>
            <a:r>
              <a:rPr lang="en-US" sz="2800" dirty="0"/>
              <a:t>2. Be cautious when transmitting easily identifiable information like event dates, times, locations, or participants.</a:t>
            </a:r>
          </a:p>
          <a:p>
            <a:r>
              <a:rPr lang="en-US" sz="2800" dirty="0"/>
              <a:t>3. Limit what is communicated in electronic prayer requests. When placing a child, youth, or vulnerable adult on an electronic prayer list, consider using only first names. If someone must know the last name or the mailing address of the individual, have her or him call the church office or a designated contact person.</a:t>
            </a:r>
          </a:p>
          <a:p>
            <a:endParaRPr lang="en-US" dirty="0"/>
          </a:p>
        </p:txBody>
      </p:sp>
    </p:spTree>
    <p:extLst>
      <p:ext uri="{BB962C8B-B14F-4D97-AF65-F5344CB8AC3E}">
        <p14:creationId xmlns:p14="http://schemas.microsoft.com/office/powerpoint/2010/main" val="151737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Limit individual communications with children, youth and vulnerable adults</a:t>
            </a:r>
            <a:endParaRPr lang="en-US" sz="3600" dirty="0"/>
          </a:p>
        </p:txBody>
      </p:sp>
      <p:sp>
        <p:nvSpPr>
          <p:cNvPr id="3" name="Content Placeholder 2"/>
          <p:cNvSpPr>
            <a:spLocks noGrp="1"/>
          </p:cNvSpPr>
          <p:nvPr>
            <p:ph idx="1"/>
          </p:nvPr>
        </p:nvSpPr>
        <p:spPr>
          <a:xfrm>
            <a:off x="1097280" y="1845733"/>
            <a:ext cx="10058400" cy="4477794"/>
          </a:xfrm>
        </p:spPr>
        <p:txBody>
          <a:bodyPr>
            <a:normAutofit fontScale="92500"/>
          </a:bodyPr>
          <a:lstStyle/>
          <a:p>
            <a:r>
              <a:rPr lang="en-US" sz="2800" dirty="0"/>
              <a:t>1. Conduct any communications in a professional manner. (Even though you may be a sounding board for a person having a bad day, the reverse is not true.)</a:t>
            </a:r>
          </a:p>
          <a:p>
            <a:r>
              <a:rPr lang="en-US" sz="2800" dirty="0"/>
              <a:t>2. Save all communications you have with children, youth, and vulnerable adults (i.e. instant messages (IMs), chat room conversations, e-mails, etc.). An electronic "paper trail" can be important.</a:t>
            </a:r>
          </a:p>
          <a:p>
            <a:r>
              <a:rPr lang="en-US" sz="2800" dirty="0"/>
              <a:t>3. If you are uneasy about any topic addressed in an e-mail or an e-mail in general, send a blind carbon copy to a parent/guardian (if appropriate) or another trusted adult. Honor privacy, but not secrecy.</a:t>
            </a:r>
          </a:p>
          <a:p>
            <a:r>
              <a:rPr lang="en-US" sz="2800" dirty="0"/>
              <a:t>4. If abuse is divulged electronically, follow standard reporting procedures.</a:t>
            </a:r>
          </a:p>
          <a:p>
            <a:endParaRPr lang="en-US" dirty="0"/>
          </a:p>
        </p:txBody>
      </p:sp>
    </p:spTree>
    <p:extLst>
      <p:ext uri="{BB962C8B-B14F-4D97-AF65-F5344CB8AC3E}">
        <p14:creationId xmlns:p14="http://schemas.microsoft.com/office/powerpoint/2010/main" val="33147918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Safety Measures for Sharing Photos Electronically</a:t>
            </a:r>
            <a:endParaRPr lang="en-US" sz="3600" dirty="0"/>
          </a:p>
        </p:txBody>
      </p:sp>
      <p:sp>
        <p:nvSpPr>
          <p:cNvPr id="3" name="Content Placeholder 2"/>
          <p:cNvSpPr>
            <a:spLocks noGrp="1"/>
          </p:cNvSpPr>
          <p:nvPr>
            <p:ph idx="1"/>
          </p:nvPr>
        </p:nvSpPr>
        <p:spPr>
          <a:xfrm>
            <a:off x="1097280" y="1845733"/>
            <a:ext cx="10058400" cy="4477793"/>
          </a:xfrm>
        </p:spPr>
        <p:txBody>
          <a:bodyPr>
            <a:normAutofit fontScale="77500" lnSpcReduction="20000"/>
          </a:bodyPr>
          <a:lstStyle/>
          <a:p>
            <a:r>
              <a:rPr lang="en-US" sz="2800" dirty="0"/>
              <a:t>1. Consider obtaining copyrights for any photo posted directly on a conference ministry website or shared electronically. Keep in mind that copyright laws are not necessarily universal and can get rather complicated.</a:t>
            </a:r>
          </a:p>
          <a:p>
            <a:r>
              <a:rPr lang="en-US" sz="2800" dirty="0"/>
              <a:t>2. When posting photos, refrain from using names and never use last names or identifiable information.</a:t>
            </a:r>
          </a:p>
          <a:p>
            <a:r>
              <a:rPr lang="en-US" sz="2800" dirty="0"/>
              <a:t>3. Check photos for vulnerable/compromising situations and to make sure they uphold your mission. Check to make sure nametags are not distinguishable.</a:t>
            </a:r>
          </a:p>
          <a:p>
            <a:r>
              <a:rPr lang="en-US" sz="2800" dirty="0"/>
              <a:t>4. Use low-resolution photos whenever possible and slightly blur/pixilate photos.</a:t>
            </a:r>
          </a:p>
          <a:p>
            <a:r>
              <a:rPr lang="en-US" sz="2800" dirty="0"/>
              <a:t>5. Block "save photo as" options on websites (ask a web savvy person for assistance)</a:t>
            </a:r>
          </a:p>
          <a:p>
            <a:r>
              <a:rPr lang="en-US" sz="2800" dirty="0"/>
              <a:t>6. Limit access to photos by employing the use of a password.</a:t>
            </a:r>
          </a:p>
          <a:p>
            <a:r>
              <a:rPr lang="en-US" sz="2800" dirty="0"/>
              <a:t>7. Obtain additional permission to use photos elsewhere (i.e. a journal or website, local paper, etc.)</a:t>
            </a:r>
          </a:p>
          <a:p>
            <a:r>
              <a:rPr lang="en-US" sz="2800" dirty="0"/>
              <a:t>8. Consider or prefer using stock or purchased photos.</a:t>
            </a:r>
          </a:p>
          <a:p>
            <a:endParaRPr lang="en-US" dirty="0"/>
          </a:p>
        </p:txBody>
      </p:sp>
    </p:spTree>
    <p:extLst>
      <p:ext uri="{BB962C8B-B14F-4D97-AF65-F5344CB8AC3E}">
        <p14:creationId xmlns:p14="http://schemas.microsoft.com/office/powerpoint/2010/main" val="21985953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97280" y="330146"/>
            <a:ext cx="10058400" cy="1450757"/>
          </a:xfrm>
        </p:spPr>
        <p:txBody>
          <a:bodyPr>
            <a:noAutofit/>
          </a:bodyPr>
          <a:lstStyle/>
          <a:p>
            <a:r>
              <a:rPr lang="en-US" sz="3600" b="1" dirty="0"/>
              <a:t>Safety Measure for using Social Networking Sites.</a:t>
            </a:r>
            <a:endParaRPr lang="en-US" sz="3600" dirty="0"/>
          </a:p>
        </p:txBody>
      </p:sp>
      <p:sp>
        <p:nvSpPr>
          <p:cNvPr id="3" name="Content Placeholder 2"/>
          <p:cNvSpPr>
            <a:spLocks noGrp="1"/>
          </p:cNvSpPr>
          <p:nvPr>
            <p:ph idx="1"/>
          </p:nvPr>
        </p:nvSpPr>
        <p:spPr>
          <a:xfrm>
            <a:off x="1097280" y="1845734"/>
            <a:ext cx="10058400" cy="4490672"/>
          </a:xfrm>
        </p:spPr>
        <p:txBody>
          <a:bodyPr>
            <a:normAutofit fontScale="92500" lnSpcReduction="20000"/>
          </a:bodyPr>
          <a:lstStyle/>
          <a:p>
            <a:r>
              <a:rPr lang="en-US" sz="2400" b="1" i="1" dirty="0"/>
              <a:t>Social networking sites such as </a:t>
            </a:r>
            <a:r>
              <a:rPr lang="en-US" sz="2400" b="1" i="1" dirty="0" err="1"/>
              <a:t>MySpace</a:t>
            </a:r>
            <a:r>
              <a:rPr lang="en-US" sz="2400" b="1" i="1" dirty="0"/>
              <a:t>, Facebook, 7Villages, Xanga, Friendster, Plaxo, and others are popular with many people:</a:t>
            </a:r>
            <a:endParaRPr lang="en-US" sz="2400" b="1" dirty="0"/>
          </a:p>
          <a:p>
            <a:r>
              <a:rPr lang="en-US" sz="2400" dirty="0"/>
              <a:t>1. Set privacy settings to limit who can see your profile otherwise people may still be able to view your full profile.</a:t>
            </a:r>
          </a:p>
          <a:p>
            <a:r>
              <a:rPr lang="en-US" sz="2400" dirty="0"/>
              <a:t>2. Restrict who can be your friend. It is prudent to use judgment in accepting requests from children, youth and vulnerable adults.</a:t>
            </a:r>
          </a:p>
          <a:p>
            <a:r>
              <a:rPr lang="en-US" sz="2400" dirty="0"/>
              <a:t>3. Use higher level security features even if you have a restricted profile (such as requiring your approval of all comments posted to your site.)</a:t>
            </a:r>
          </a:p>
          <a:p>
            <a:r>
              <a:rPr lang="en-US" sz="2400" dirty="0"/>
              <a:t>4. Do not post anything to your social networking site that you would not want attached to your resume or printed in the church newsletter or bulletin. (The same goes for blogs.)</a:t>
            </a:r>
          </a:p>
          <a:p>
            <a:r>
              <a:rPr lang="en-US" sz="2400" dirty="0"/>
              <a:t>5. Remove or do not post inappropriate comments, photos, etc.</a:t>
            </a:r>
          </a:p>
          <a:p>
            <a:r>
              <a:rPr lang="en-US" sz="2400" dirty="0"/>
              <a:t>6. Encourage children, youth and vulnerable adults to follow these same guidelines.</a:t>
            </a:r>
          </a:p>
          <a:p>
            <a:endParaRPr lang="en-US" dirty="0"/>
          </a:p>
        </p:txBody>
      </p:sp>
    </p:spTree>
    <p:extLst>
      <p:ext uri="{BB962C8B-B14F-4D97-AF65-F5344CB8AC3E}">
        <p14:creationId xmlns:p14="http://schemas.microsoft.com/office/powerpoint/2010/main" val="39683275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Reporting Procedures</a:t>
            </a:r>
          </a:p>
        </p:txBody>
      </p:sp>
      <p:sp>
        <p:nvSpPr>
          <p:cNvPr id="3" name="Text Placeholder 2"/>
          <p:cNvSpPr>
            <a:spLocks noGrp="1"/>
          </p:cNvSpPr>
          <p:nvPr>
            <p:ph type="body" idx="1"/>
          </p:nvPr>
        </p:nvSpPr>
        <p:spPr/>
        <p:txBody>
          <a:bodyPr/>
          <a:lstStyle/>
          <a:p>
            <a:r>
              <a:rPr lang="en-US" b="1" dirty="0"/>
              <a:t>Now that you know what to look for what do you do if abuse is suspected?</a:t>
            </a:r>
          </a:p>
        </p:txBody>
      </p:sp>
    </p:spTree>
    <p:extLst>
      <p:ext uri="{BB962C8B-B14F-4D97-AF65-F5344CB8AC3E}">
        <p14:creationId xmlns:p14="http://schemas.microsoft.com/office/powerpoint/2010/main" val="37458286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What Do We Report?</a:t>
            </a:r>
            <a:endParaRPr lang="en-US" sz="3600" dirty="0"/>
          </a:p>
        </p:txBody>
      </p:sp>
      <p:sp>
        <p:nvSpPr>
          <p:cNvPr id="3" name="Content Placeholder 2"/>
          <p:cNvSpPr>
            <a:spLocks noGrp="1"/>
          </p:cNvSpPr>
          <p:nvPr>
            <p:ph idx="1"/>
          </p:nvPr>
        </p:nvSpPr>
        <p:spPr>
          <a:xfrm>
            <a:off x="1097280" y="1845733"/>
            <a:ext cx="10058400" cy="4516429"/>
          </a:xfrm>
        </p:spPr>
        <p:txBody>
          <a:bodyPr>
            <a:normAutofit fontScale="92500" lnSpcReduction="20000"/>
          </a:bodyPr>
          <a:lstStyle/>
          <a:p>
            <a:r>
              <a:rPr lang="en-US" sz="2600" b="1" dirty="0"/>
              <a:t>There are three kinds of actions church staff and volunteers should report.</a:t>
            </a:r>
          </a:p>
          <a:p>
            <a:pPr>
              <a:buFont typeface="Wingdings" panose="05000000000000000000" pitchFamily="2" charset="2"/>
              <a:buChar char="v"/>
            </a:pPr>
            <a:r>
              <a:rPr lang="en-US" sz="3000" b="1" dirty="0"/>
              <a:t>Accidents </a:t>
            </a:r>
          </a:p>
          <a:p>
            <a:pPr marL="0" indent="0">
              <a:buNone/>
            </a:pPr>
            <a:r>
              <a:rPr lang="en-US" dirty="0"/>
              <a:t>An accident is an unintentional act which occurs and an individual is hurt. </a:t>
            </a:r>
            <a:r>
              <a:rPr lang="en-US" b="1" dirty="0"/>
              <a:t>For example: </a:t>
            </a:r>
            <a:r>
              <a:rPr lang="en-US" dirty="0"/>
              <a:t>A child falls on the playground; an older adult slips on the floor; a tooth is knocked out during youth basketball.</a:t>
            </a:r>
          </a:p>
          <a:p>
            <a:pPr>
              <a:buFont typeface="Wingdings" panose="05000000000000000000" pitchFamily="2" charset="2"/>
              <a:buChar char="v"/>
            </a:pPr>
            <a:r>
              <a:rPr lang="en-US" sz="3000" b="1" dirty="0"/>
              <a:t>Incidents</a:t>
            </a:r>
          </a:p>
          <a:p>
            <a:pPr marL="0" indent="0">
              <a:buNone/>
            </a:pPr>
            <a:r>
              <a:rPr lang="en-US" dirty="0"/>
              <a:t>An incident is when an action is observed that does not require reporting to DFCS, but does require attention by staff or clergy. </a:t>
            </a:r>
            <a:r>
              <a:rPr lang="en-US" b="1" dirty="0"/>
              <a:t>For example: </a:t>
            </a:r>
            <a:r>
              <a:rPr lang="en-US" dirty="0"/>
              <a:t>A Sunday School teacher “loses it” with a class; an adult “in charge” walks out of a classroom to get supplies and leaves children briefly unattended.</a:t>
            </a:r>
          </a:p>
          <a:p>
            <a:pPr>
              <a:buFont typeface="Wingdings" panose="05000000000000000000" pitchFamily="2" charset="2"/>
              <a:buChar char="v"/>
            </a:pPr>
            <a:r>
              <a:rPr lang="en-US" sz="3000" b="1" dirty="0"/>
              <a:t>Suspected Abuse  </a:t>
            </a:r>
          </a:p>
          <a:p>
            <a:pPr marL="0" indent="0">
              <a:buNone/>
            </a:pPr>
            <a:r>
              <a:rPr lang="en-US" dirty="0"/>
              <a:t>Suspected abuse is when a volunteer or staff person sees, has been told of, or suspects a child, youth or vulnerable adult has been abused in some way. </a:t>
            </a:r>
            <a:r>
              <a:rPr lang="en-US" b="1" dirty="0"/>
              <a:t>For example: </a:t>
            </a:r>
            <a:r>
              <a:rPr lang="en-US" dirty="0"/>
              <a:t>A youth confides abuse in the home to a counselor; a child comes to Sunday School with bruising and injuries he can’t/won’t explain; a homebound visitor finds a senior adult without food in the house.</a:t>
            </a:r>
          </a:p>
          <a:p>
            <a:pPr marL="0" indent="0">
              <a:buNone/>
            </a:pPr>
            <a:endParaRPr lang="en-US" dirty="0"/>
          </a:p>
        </p:txBody>
      </p:sp>
    </p:spTree>
    <p:extLst>
      <p:ext uri="{BB962C8B-B14F-4D97-AF65-F5344CB8AC3E}">
        <p14:creationId xmlns:p14="http://schemas.microsoft.com/office/powerpoint/2010/main" val="34892552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Reporting Abuse – Know Georgia Law</a:t>
            </a:r>
          </a:p>
        </p:txBody>
      </p:sp>
      <p:sp>
        <p:nvSpPr>
          <p:cNvPr id="3" name="Content Placeholder 2"/>
          <p:cNvSpPr>
            <a:spLocks noGrp="1"/>
          </p:cNvSpPr>
          <p:nvPr>
            <p:ph idx="1"/>
          </p:nvPr>
        </p:nvSpPr>
        <p:spPr>
          <a:xfrm>
            <a:off x="1097280" y="1845733"/>
            <a:ext cx="10058400" cy="4526037"/>
          </a:xfrm>
        </p:spPr>
        <p:txBody>
          <a:bodyPr>
            <a:normAutofit fontScale="92500" lnSpcReduction="10000"/>
          </a:bodyPr>
          <a:lstStyle/>
          <a:p>
            <a:pPr algn="ctr"/>
            <a:r>
              <a:rPr lang="en-US" b="1" dirty="0"/>
              <a:t>In Georgia, as of July, 2015, certain volunteers and staff members in ministry with children and youth are mandatory reporters of child abuse, as are all clergy. Those "having reasonable cause to believe that a child has been abused shall report or cause reports of that abuse to be made ..."  </a:t>
            </a:r>
          </a:p>
          <a:p>
            <a:pPr>
              <a:buFont typeface="Wingdings" panose="05000000000000000000" pitchFamily="2" charset="2"/>
              <a:buChar char="v"/>
            </a:pPr>
            <a:r>
              <a:rPr lang="en-US" sz="2800" dirty="0"/>
              <a:t>The purpose of the legislation is to provide protection of individuals whose health and welfare are adversely affected and further threatened by the conduct of those responsible for their care and protection.</a:t>
            </a:r>
          </a:p>
          <a:p>
            <a:pPr>
              <a:buFont typeface="Wingdings" panose="05000000000000000000" pitchFamily="2" charset="2"/>
              <a:buChar char="v"/>
            </a:pPr>
            <a:r>
              <a:rPr lang="en-US" sz="2800" dirty="0"/>
              <a:t>Certain child service organization personnel (both employees and volunteers) are considered </a:t>
            </a:r>
            <a:r>
              <a:rPr lang="en-US" sz="2800" i="1" u="sng" dirty="0"/>
              <a:t>mandated reporters</a:t>
            </a:r>
            <a:r>
              <a:rPr lang="en-US" sz="2800" dirty="0"/>
              <a:t>…this includes church employees and volunteers.  </a:t>
            </a:r>
          </a:p>
          <a:p>
            <a:pPr>
              <a:buFont typeface="Wingdings" panose="05000000000000000000" pitchFamily="2" charset="2"/>
              <a:buChar char="v"/>
            </a:pPr>
            <a:r>
              <a:rPr lang="en-US" sz="2800" dirty="0"/>
              <a:t>Anyone making a report in good faith is immune from any civil or criminal liability. </a:t>
            </a:r>
          </a:p>
          <a:p>
            <a:pPr marL="0" indent="0" algn="ctr">
              <a:buNone/>
            </a:pPr>
            <a:r>
              <a:rPr lang="en-US" sz="2800" dirty="0"/>
              <a:t> </a:t>
            </a:r>
          </a:p>
        </p:txBody>
      </p:sp>
    </p:spTree>
    <p:extLst>
      <p:ext uri="{BB962C8B-B14F-4D97-AF65-F5344CB8AC3E}">
        <p14:creationId xmlns:p14="http://schemas.microsoft.com/office/powerpoint/2010/main" val="23455301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Reporting Abuse – Know Georgia Law</a:t>
            </a:r>
            <a:endParaRPr lang="en-US" sz="3600" dirty="0"/>
          </a:p>
        </p:txBody>
      </p:sp>
      <p:sp>
        <p:nvSpPr>
          <p:cNvPr id="4" name="Rectangle 1"/>
          <p:cNvSpPr>
            <a:spLocks noGrp="1" noChangeArrowheads="1"/>
          </p:cNvSpPr>
          <p:nvPr>
            <p:ph idx="1"/>
          </p:nvPr>
        </p:nvSpPr>
        <p:spPr bwMode="auto">
          <a:xfrm>
            <a:off x="80682" y="1956491"/>
            <a:ext cx="95889834" cy="375487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lnSpc>
                <a:spcPct val="100000"/>
              </a:lnSpc>
              <a:buClrTx/>
              <a:buSzTx/>
              <a:buFont typeface="Wingdings" panose="05000000000000000000" pitchFamily="2" charset="2"/>
              <a:buChar char="v"/>
            </a:pPr>
            <a:r>
              <a:rPr lang="en-US" altLang="en-US" sz="1400" dirty="0">
                <a:solidFill>
                  <a:srgbClr val="222222"/>
                </a:solidFill>
                <a:cs typeface="Arial" panose="020B0604020202020204" pitchFamily="34" charset="0"/>
              </a:rPr>
              <a:t>U</a:t>
            </a:r>
            <a:r>
              <a:rPr kumimoji="0" lang="en-US" altLang="en-US" sz="1400" b="0" i="0" strike="noStrike" cap="none" normalizeH="0" baseline="0" dirty="0">
                <a:ln>
                  <a:noFill/>
                </a:ln>
                <a:solidFill>
                  <a:srgbClr val="222222"/>
                </a:solidFill>
                <a:effectLst/>
                <a:cs typeface="Arial" panose="020B0604020202020204" pitchFamily="34" charset="0"/>
              </a:rPr>
              <a:t>nder</a:t>
            </a:r>
            <a:r>
              <a:rPr kumimoji="0" lang="en-US" altLang="en-US" sz="1400" b="0" i="0" u="none" strike="noStrike" cap="none" normalizeH="0" baseline="0" dirty="0">
                <a:ln>
                  <a:noFill/>
                </a:ln>
                <a:solidFill>
                  <a:srgbClr val="222222"/>
                </a:solidFill>
                <a:effectLst/>
                <a:cs typeface="Arial" panose="020B0604020202020204" pitchFamily="34" charset="0"/>
              </a:rPr>
              <a:t> the most recent mandatory reporting provisions of GA law (see </a:t>
            </a:r>
            <a:r>
              <a:rPr kumimoji="0" lang="en-US" altLang="en-US" sz="1400" b="0" i="0" u="none" strike="noStrike" cap="none" normalizeH="0" baseline="0" dirty="0">
                <a:ln>
                  <a:noFill/>
                </a:ln>
                <a:solidFill>
                  <a:srgbClr val="1155CC"/>
                </a:solidFill>
                <a:effectLst/>
                <a:cs typeface="Arial" panose="020B0604020202020204" pitchFamily="34" charset="0"/>
                <a:hlinkClick r:id="rId2"/>
              </a:rPr>
              <a:t>https://oca.georgia.gov/mandated-reporting</a:t>
            </a:r>
            <a:r>
              <a:rPr kumimoji="0" lang="en-US" altLang="en-US" sz="1400" b="0" i="0" u="none" strike="noStrike" cap="none" normalizeH="0" baseline="0" dirty="0">
                <a:ln>
                  <a:noFill/>
                </a:ln>
                <a:solidFill>
                  <a:srgbClr val="222222"/>
                </a:solidFill>
                <a:effectLst/>
                <a:cs typeface="Arial" panose="020B0604020202020204" pitchFamily="34" charset="0"/>
              </a:rPr>
              <a:t>) church volunteers and staff </a:t>
            </a:r>
          </a:p>
          <a:p>
            <a:pPr marL="0" indent="0">
              <a:lnSpc>
                <a:spcPct val="100000"/>
              </a:lnSpc>
              <a:buClrTx/>
              <a:buSzTx/>
              <a:buNone/>
            </a:pPr>
            <a:r>
              <a:rPr kumimoji="0" lang="en-US" altLang="en-US" sz="1400" b="0" i="0" u="none" strike="noStrike" cap="none" normalizeH="0" baseline="0">
                <a:ln>
                  <a:noFill/>
                </a:ln>
                <a:solidFill>
                  <a:srgbClr val="222222"/>
                </a:solidFill>
                <a:effectLst/>
                <a:cs typeface="Arial" panose="020B0604020202020204" pitchFamily="34" charset="0"/>
              </a:rPr>
              <a:t>are required to </a:t>
            </a:r>
            <a:r>
              <a:rPr kumimoji="0" lang="en-US" altLang="en-US" sz="1400" b="0" i="0" u="none" strike="noStrike" cap="none" normalizeH="0" baseline="0" dirty="0">
                <a:ln>
                  <a:noFill/>
                </a:ln>
                <a:solidFill>
                  <a:srgbClr val="222222"/>
                </a:solidFill>
                <a:effectLst/>
                <a:cs typeface="Arial" panose="020B0604020202020204" pitchFamily="34" charset="0"/>
              </a:rPr>
              <a:t>report any information they have regarding suspected child abuse immediately upon receipt of such information. </a:t>
            </a:r>
          </a:p>
          <a:p>
            <a:pPr>
              <a:lnSpc>
                <a:spcPct val="100000"/>
              </a:lnSpc>
              <a:buClrTx/>
              <a:buSzTx/>
              <a:buFont typeface="Wingdings" panose="05000000000000000000" pitchFamily="2" charset="2"/>
              <a:buChar char="v"/>
            </a:pPr>
            <a:endParaRPr lang="en-US" altLang="en-US" sz="1400" dirty="0">
              <a:solidFill>
                <a:srgbClr val="222222"/>
              </a:solidFill>
              <a:cs typeface="Arial" panose="020B0604020202020204" pitchFamily="34" charset="0"/>
            </a:endParaRPr>
          </a:p>
          <a:p>
            <a:pPr>
              <a:lnSpc>
                <a:spcPct val="100000"/>
              </a:lnSpc>
              <a:buClrTx/>
              <a:buSzTx/>
              <a:buFont typeface="Wingdings" panose="05000000000000000000" pitchFamily="2" charset="2"/>
              <a:buChar char="v"/>
            </a:pPr>
            <a:r>
              <a:rPr kumimoji="0" lang="en-US" altLang="en-US" sz="1400" b="0" i="0" u="none" strike="noStrike" cap="none" normalizeH="0" baseline="0" dirty="0">
                <a:ln>
                  <a:noFill/>
                </a:ln>
                <a:solidFill>
                  <a:srgbClr val="222222"/>
                </a:solidFill>
                <a:effectLst/>
                <a:cs typeface="Arial" panose="020B0604020202020204" pitchFamily="34" charset="0"/>
              </a:rPr>
              <a:t>Such report may be given to the ministry supervisor, who may be a volunteer, staff or clergy.  </a:t>
            </a:r>
          </a:p>
          <a:p>
            <a:pPr>
              <a:lnSpc>
                <a:spcPct val="100000"/>
              </a:lnSpc>
              <a:buClrTx/>
              <a:buSzTx/>
              <a:buFont typeface="Wingdings" panose="05000000000000000000" pitchFamily="2" charset="2"/>
              <a:buChar char="v"/>
            </a:pPr>
            <a:endParaRPr kumimoji="0" lang="en-US" altLang="en-US" sz="1400" b="1" i="0" u="none" strike="noStrike" cap="none" normalizeH="0" baseline="0" dirty="0">
              <a:ln>
                <a:noFill/>
              </a:ln>
              <a:solidFill>
                <a:srgbClr val="222222"/>
              </a:solidFill>
              <a:effectLst/>
              <a:cs typeface="Arial" panose="020B0604020202020204" pitchFamily="34" charset="0"/>
            </a:endParaRPr>
          </a:p>
          <a:p>
            <a:pPr>
              <a:lnSpc>
                <a:spcPct val="100000"/>
              </a:lnSpc>
              <a:buClrTx/>
              <a:buSzTx/>
              <a:buFont typeface="Wingdings" panose="05000000000000000000" pitchFamily="2" charset="2"/>
              <a:buChar char="v"/>
            </a:pPr>
            <a:r>
              <a:rPr kumimoji="0" lang="en-US" altLang="en-US" sz="1400" b="1" i="0" u="none" strike="noStrike" cap="none" normalizeH="0" baseline="0" dirty="0">
                <a:ln>
                  <a:noFill/>
                </a:ln>
                <a:solidFill>
                  <a:srgbClr val="222222"/>
                </a:solidFill>
                <a:effectLst/>
                <a:cs typeface="Arial" panose="020B0604020202020204" pitchFamily="34" charset="0"/>
              </a:rPr>
              <a:t>The ministry supervisor will make the call reporting the suspected abuse to the state authorities. </a:t>
            </a:r>
          </a:p>
          <a:p>
            <a:pPr>
              <a:lnSpc>
                <a:spcPct val="100000"/>
              </a:lnSpc>
              <a:buClrTx/>
              <a:buSzTx/>
              <a:buFont typeface="Wingdings" panose="05000000000000000000" pitchFamily="2" charset="2"/>
              <a:buChar char="v"/>
            </a:pPr>
            <a:endParaRPr kumimoji="0" lang="en-US" altLang="en-US" sz="1400" b="0" i="0" u="none" strike="noStrike" cap="none" normalizeH="0" baseline="0" dirty="0">
              <a:ln>
                <a:noFill/>
              </a:ln>
              <a:solidFill>
                <a:srgbClr val="222222"/>
              </a:solidFill>
              <a:effectLst/>
              <a:cs typeface="Arial" panose="020B0604020202020204" pitchFamily="34" charset="0"/>
            </a:endParaRPr>
          </a:p>
          <a:p>
            <a:pPr>
              <a:lnSpc>
                <a:spcPct val="100000"/>
              </a:lnSpc>
              <a:buClrTx/>
              <a:buSzTx/>
              <a:buFont typeface="Wingdings" panose="05000000000000000000" pitchFamily="2" charset="2"/>
              <a:buChar char="v"/>
            </a:pPr>
            <a:r>
              <a:rPr kumimoji="0" lang="en-US" altLang="en-US" sz="1400" b="0" i="0" u="none" strike="noStrike" cap="none" normalizeH="0" baseline="0" dirty="0">
                <a:ln>
                  <a:noFill/>
                </a:ln>
                <a:solidFill>
                  <a:srgbClr val="222222"/>
                </a:solidFill>
                <a:effectLst/>
                <a:cs typeface="Arial" panose="020B0604020202020204" pitchFamily="34" charset="0"/>
              </a:rPr>
              <a:t>A report is required within twenty-four hours of receipt of the information.  </a:t>
            </a:r>
          </a:p>
          <a:p>
            <a:pPr>
              <a:lnSpc>
                <a:spcPct val="100000"/>
              </a:lnSpc>
              <a:buClrTx/>
              <a:buSzTx/>
              <a:buFont typeface="Wingdings" panose="05000000000000000000" pitchFamily="2" charset="2"/>
              <a:buChar char="v"/>
            </a:pPr>
            <a:endParaRPr kumimoji="0" lang="en-US" altLang="en-US" sz="1400" b="1" i="0" u="none" strike="noStrike" cap="none" normalizeH="0" baseline="0" dirty="0">
              <a:ln>
                <a:noFill/>
              </a:ln>
              <a:solidFill>
                <a:srgbClr val="222222"/>
              </a:solidFill>
              <a:effectLst/>
              <a:cs typeface="Arial" panose="020B0604020202020204" pitchFamily="34" charset="0"/>
            </a:endParaRPr>
          </a:p>
          <a:p>
            <a:pPr>
              <a:lnSpc>
                <a:spcPct val="100000"/>
              </a:lnSpc>
              <a:buClrTx/>
              <a:buSzTx/>
              <a:buFont typeface="Wingdings" panose="05000000000000000000" pitchFamily="2" charset="2"/>
              <a:buChar char="v"/>
            </a:pPr>
            <a:r>
              <a:rPr kumimoji="0" lang="en-US" altLang="en-US" sz="1400" b="1" i="0" u="none" strike="noStrike" cap="none" normalizeH="0" baseline="0" dirty="0">
                <a:ln>
                  <a:noFill/>
                </a:ln>
                <a:solidFill>
                  <a:srgbClr val="222222"/>
                </a:solidFill>
                <a:effectLst/>
                <a:cs typeface="Arial" panose="020B0604020202020204" pitchFamily="34" charset="0"/>
              </a:rPr>
              <a:t>Ministry supervisors themselves are also mandated reporters</a:t>
            </a:r>
            <a:r>
              <a:rPr kumimoji="0" lang="en-US" altLang="en-US" sz="1400" b="0" i="0" u="none" strike="noStrike" cap="none" normalizeH="0" baseline="0" dirty="0">
                <a:ln>
                  <a:noFill/>
                </a:ln>
                <a:solidFill>
                  <a:srgbClr val="222222"/>
                </a:solidFill>
                <a:effectLst/>
                <a:cs typeface="Arial" panose="020B0604020202020204" pitchFamily="34" charset="0"/>
              </a:rPr>
              <a:t>. </a:t>
            </a:r>
          </a:p>
          <a:p>
            <a:pPr>
              <a:lnSpc>
                <a:spcPct val="100000"/>
              </a:lnSpc>
              <a:buClrTx/>
              <a:buSzTx/>
              <a:buFont typeface="Wingdings" panose="05000000000000000000" pitchFamily="2" charset="2"/>
              <a:buChar char="v"/>
            </a:pPr>
            <a:endParaRPr kumimoji="0" lang="en-US" altLang="en-US" sz="1400" b="0" i="0" u="none" strike="noStrike" cap="none" normalizeH="0" baseline="0" dirty="0">
              <a:ln>
                <a:noFill/>
              </a:ln>
              <a:solidFill>
                <a:srgbClr val="222222"/>
              </a:solidFill>
              <a:effectLst/>
              <a:cs typeface="Arial" panose="020B0604020202020204" pitchFamily="34" charset="0"/>
            </a:endParaRPr>
          </a:p>
          <a:p>
            <a:pPr>
              <a:lnSpc>
                <a:spcPct val="100000"/>
              </a:lnSpc>
              <a:buClrTx/>
              <a:buSzTx/>
              <a:buFont typeface="Wingdings" panose="05000000000000000000" pitchFamily="2" charset="2"/>
              <a:buChar char="v"/>
            </a:pPr>
            <a:r>
              <a:rPr kumimoji="0" lang="en-US" altLang="en-US" sz="1400" b="1" i="0" u="none" strike="noStrike" cap="none" normalizeH="0" baseline="0" dirty="0">
                <a:ln>
                  <a:noFill/>
                </a:ln>
                <a:solidFill>
                  <a:srgbClr val="222222"/>
                </a:solidFill>
                <a:effectLst/>
                <a:cs typeface="Arial" panose="020B0604020202020204" pitchFamily="34" charset="0"/>
              </a:rPr>
              <a:t>A church volunteer/staff person is morally, ethically, and legally required to tell the supervisor immediately, </a:t>
            </a:r>
          </a:p>
          <a:p>
            <a:pPr marL="0" indent="0">
              <a:lnSpc>
                <a:spcPct val="100000"/>
              </a:lnSpc>
              <a:buClrTx/>
              <a:buSzTx/>
              <a:buNone/>
            </a:pPr>
            <a:r>
              <a:rPr kumimoji="0" lang="en-US" altLang="en-US" sz="1400" b="1" i="0" u="none" strike="noStrike" cap="none" normalizeH="0" baseline="0" dirty="0">
                <a:ln>
                  <a:noFill/>
                </a:ln>
                <a:solidFill>
                  <a:srgbClr val="222222"/>
                </a:solidFill>
                <a:effectLst/>
                <a:cs typeface="Arial" panose="020B0604020202020204" pitchFamily="34" charset="0"/>
              </a:rPr>
              <a:t>but they may rely upon the ministry supervisor to make the report.  </a:t>
            </a:r>
          </a:p>
          <a:p>
            <a:pPr>
              <a:lnSpc>
                <a:spcPct val="100000"/>
              </a:lnSpc>
              <a:buClrTx/>
              <a:buSzTx/>
              <a:buFont typeface="Wingdings" panose="05000000000000000000" pitchFamily="2" charset="2"/>
              <a:buChar char="v"/>
            </a:pPr>
            <a:endParaRPr kumimoji="0" lang="en-US" altLang="en-US" sz="1400" b="0" i="0" u="none" strike="noStrike" cap="none" normalizeH="0" baseline="0" dirty="0">
              <a:ln>
                <a:noFill/>
              </a:ln>
              <a:solidFill>
                <a:srgbClr val="222222"/>
              </a:solidFill>
              <a:effectLst/>
              <a:cs typeface="Arial" panose="020B0604020202020204" pitchFamily="34" charset="0"/>
            </a:endParaRPr>
          </a:p>
          <a:p>
            <a:pPr>
              <a:lnSpc>
                <a:spcPct val="100000"/>
              </a:lnSpc>
              <a:buClrTx/>
              <a:buSzTx/>
              <a:buFont typeface="Wingdings" panose="05000000000000000000" pitchFamily="2" charset="2"/>
              <a:buChar char="v"/>
            </a:pPr>
            <a:r>
              <a:rPr kumimoji="0" lang="en-US" altLang="en-US" sz="1400" b="0" i="0" u="none" strike="noStrike" cap="none" normalizeH="0" baseline="0" dirty="0">
                <a:ln>
                  <a:noFill/>
                </a:ln>
                <a:solidFill>
                  <a:srgbClr val="222222"/>
                </a:solidFill>
                <a:effectLst/>
                <a:cs typeface="Arial" panose="020B0604020202020204" pitchFamily="34" charset="0"/>
              </a:rPr>
              <a:t>Local church Safe Sanctuaries policies should have clear reporting procedures that conform to state reporting law while </a:t>
            </a:r>
          </a:p>
          <a:p>
            <a:pPr marL="0" indent="0">
              <a:lnSpc>
                <a:spcPct val="100000"/>
              </a:lnSpc>
              <a:buClrTx/>
              <a:buSzTx/>
              <a:buNone/>
            </a:pPr>
            <a:r>
              <a:rPr kumimoji="0" lang="en-US" altLang="en-US" sz="1400" b="0" i="0" u="none" strike="noStrike" cap="none" normalizeH="0" baseline="0" dirty="0">
                <a:ln>
                  <a:noFill/>
                </a:ln>
                <a:solidFill>
                  <a:srgbClr val="222222"/>
                </a:solidFill>
                <a:effectLst/>
                <a:cs typeface="Arial" panose="020B0604020202020204" pitchFamily="34" charset="0"/>
              </a:rPr>
              <a:t>protecting the safety of those entrusted to our care.</a:t>
            </a:r>
            <a:br>
              <a:rPr kumimoji="0" lang="en-US" altLang="en-US" sz="1400" b="0" i="0" u="none" strike="noStrike" cap="none" normalizeH="0" baseline="0" dirty="0">
                <a:ln>
                  <a:noFill/>
                </a:ln>
                <a:solidFill>
                  <a:schemeClr val="tx1"/>
                </a:solidFill>
                <a:effectLst/>
              </a:rPr>
            </a:br>
            <a:endParaRPr kumimoji="0" lang="en-US" altLang="en-US" sz="1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105293448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Reporting Plan</a:t>
            </a:r>
          </a:p>
        </p:txBody>
      </p:sp>
      <p:sp>
        <p:nvSpPr>
          <p:cNvPr id="3" name="Content Placeholder 2"/>
          <p:cNvSpPr>
            <a:spLocks noGrp="1"/>
          </p:cNvSpPr>
          <p:nvPr>
            <p:ph idx="1"/>
          </p:nvPr>
        </p:nvSpPr>
        <p:spPr>
          <a:xfrm>
            <a:off x="1097280" y="1845734"/>
            <a:ext cx="10058400" cy="4439156"/>
          </a:xfrm>
        </p:spPr>
        <p:txBody>
          <a:bodyPr>
            <a:normAutofit/>
          </a:bodyPr>
          <a:lstStyle/>
          <a:p>
            <a:pPr>
              <a:buFont typeface="Wingdings" panose="05000000000000000000" pitchFamily="2" charset="2"/>
              <a:buChar char="v"/>
            </a:pPr>
            <a:r>
              <a:rPr lang="en-US" sz="2800" dirty="0"/>
              <a:t>Churches should provide ready and easy access to appropriate forms for reporting</a:t>
            </a:r>
          </a:p>
          <a:p>
            <a:pPr>
              <a:buFont typeface="Wingdings" panose="05000000000000000000" pitchFamily="2" charset="2"/>
              <a:buChar char="v"/>
            </a:pPr>
            <a:r>
              <a:rPr lang="en-US" sz="2800" dirty="0"/>
              <a:t>Reports should be filed immediately with church staff or clergy.</a:t>
            </a:r>
          </a:p>
          <a:p>
            <a:pPr>
              <a:buFont typeface="Wingdings" panose="05000000000000000000" pitchFamily="2" charset="2"/>
              <a:buChar char="v"/>
            </a:pPr>
            <a:r>
              <a:rPr lang="en-US" sz="2800" dirty="0"/>
              <a:t>Information and suspicions should </a:t>
            </a:r>
            <a:r>
              <a:rPr lang="en-US" sz="2800" b="1" dirty="0"/>
              <a:t>ONLY</a:t>
            </a:r>
            <a:r>
              <a:rPr lang="en-US" sz="2800" dirty="0"/>
              <a:t>  be discussed with appropriate church staff or clergy</a:t>
            </a:r>
          </a:p>
          <a:p>
            <a:pPr>
              <a:buFont typeface="Wingdings" panose="05000000000000000000" pitchFamily="2" charset="2"/>
              <a:buChar char="v"/>
            </a:pPr>
            <a:r>
              <a:rPr lang="en-US" sz="2800" dirty="0"/>
              <a:t>Reports to the Department of Family and Child Services (DFCS) </a:t>
            </a:r>
            <a:r>
              <a:rPr lang="en-US" sz="2800" b="1" dirty="0"/>
              <a:t>MUST </a:t>
            </a:r>
            <a:r>
              <a:rPr lang="en-US" sz="2800" dirty="0"/>
              <a:t>be made within 24 hours.</a:t>
            </a:r>
          </a:p>
          <a:p>
            <a:pPr>
              <a:buFont typeface="Wingdings" panose="05000000000000000000" pitchFamily="2" charset="2"/>
              <a:buChar char="v"/>
            </a:pPr>
            <a:r>
              <a:rPr lang="en-US" sz="2800" dirty="0"/>
              <a:t>Respond appropriately to both victim and the accused, as well as to media inquiries if an incident occurs. </a:t>
            </a:r>
          </a:p>
          <a:p>
            <a:pPr marL="0" indent="0" algn="ctr">
              <a:buNone/>
            </a:pPr>
            <a:endParaRPr lang="en-US" sz="2800" dirty="0"/>
          </a:p>
          <a:p>
            <a:pPr marL="0" indent="0" algn="ctr">
              <a:buNone/>
            </a:pPr>
            <a:endParaRPr lang="en-US" b="1" i="1" dirty="0"/>
          </a:p>
          <a:p>
            <a:pPr marL="0" indent="0" algn="ctr">
              <a:buNone/>
            </a:pPr>
            <a:endParaRPr lang="en-US" b="1" i="1" dirty="0"/>
          </a:p>
          <a:p>
            <a:pPr marL="0" indent="0" algn="ctr">
              <a:buNone/>
            </a:pPr>
            <a:endParaRPr lang="en-US" b="1" i="1" dirty="0"/>
          </a:p>
          <a:p>
            <a:pPr marL="0" indent="0" algn="ctr">
              <a:buNone/>
            </a:pPr>
            <a:endParaRPr lang="en-US" b="1" i="1" dirty="0"/>
          </a:p>
          <a:p>
            <a:endParaRPr lang="en-US" dirty="0"/>
          </a:p>
        </p:txBody>
      </p:sp>
    </p:spTree>
    <p:extLst>
      <p:ext uri="{BB962C8B-B14F-4D97-AF65-F5344CB8AC3E}">
        <p14:creationId xmlns:p14="http://schemas.microsoft.com/office/powerpoint/2010/main" val="30715471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How to Report</a:t>
            </a:r>
          </a:p>
        </p:txBody>
      </p:sp>
      <p:sp>
        <p:nvSpPr>
          <p:cNvPr id="3" name="Content Placeholder 2"/>
          <p:cNvSpPr>
            <a:spLocks noGrp="1"/>
          </p:cNvSpPr>
          <p:nvPr>
            <p:ph idx="1"/>
          </p:nvPr>
        </p:nvSpPr>
        <p:spPr>
          <a:xfrm>
            <a:off x="1097280" y="1845734"/>
            <a:ext cx="10058400" cy="4439156"/>
          </a:xfrm>
        </p:spPr>
        <p:txBody>
          <a:bodyPr>
            <a:normAutofit fontScale="70000" lnSpcReduction="20000"/>
          </a:bodyPr>
          <a:lstStyle/>
          <a:p>
            <a:r>
              <a:rPr lang="en-US" sz="2800" b="1" dirty="0"/>
              <a:t>A person who has witnessed, been told of, or suspects child abuse should follow reporting procedures as outlined in the local church Safe Sanctuaries policy. For instance:</a:t>
            </a:r>
          </a:p>
          <a:p>
            <a:pPr>
              <a:buFont typeface="Wingdings" panose="05000000000000000000" pitchFamily="2" charset="2"/>
              <a:buChar char="v"/>
            </a:pPr>
            <a:r>
              <a:rPr lang="en-US" sz="3400" dirty="0"/>
              <a:t>Record details of the accident, incident, or suspected abuse on selected forms and report to appropriate church staff as outlined in local church policy and procedures.</a:t>
            </a:r>
          </a:p>
          <a:p>
            <a:pPr>
              <a:buFont typeface="Wingdings" panose="05000000000000000000" pitchFamily="2" charset="2"/>
              <a:buChar char="v"/>
            </a:pPr>
            <a:r>
              <a:rPr lang="en-US" sz="3400" dirty="0"/>
              <a:t>Incidents are handled by church staff who offer alternatives to person in question, and records follow-up.</a:t>
            </a:r>
          </a:p>
          <a:p>
            <a:pPr>
              <a:buFont typeface="Wingdings" panose="05000000000000000000" pitchFamily="2" charset="2"/>
              <a:buChar char="v"/>
            </a:pPr>
            <a:r>
              <a:rPr lang="en-US" sz="3400" dirty="0"/>
              <a:t>For suspected abuse, DFCS needs to investigate.  The appropriate local church mandated reporter places the call with knowledge and support of Senior Minister (or SPR Chair).  Insurance Company and the DS are notified.  Attorney is contacted.</a:t>
            </a:r>
          </a:p>
          <a:p>
            <a:pPr>
              <a:buFont typeface="Wingdings" panose="05000000000000000000" pitchFamily="2" charset="2"/>
              <a:buChar char="v"/>
            </a:pPr>
            <a:r>
              <a:rPr lang="en-US" sz="3400" dirty="0"/>
              <a:t>Keep information confidential.  Talk only with appropriate authorities.  Only one designated person is to speak to the media.</a:t>
            </a:r>
          </a:p>
          <a:p>
            <a:pPr algn="ctr">
              <a:buFont typeface="Arial" panose="020B0604020202020204" pitchFamily="34" charset="0"/>
              <a:buChar char="•"/>
            </a:pPr>
            <a:endParaRPr lang="en-US" dirty="0"/>
          </a:p>
          <a:p>
            <a:pPr marL="0" indent="0" algn="ctr">
              <a:buNone/>
            </a:pPr>
            <a:endParaRPr lang="en-US" dirty="0"/>
          </a:p>
          <a:p>
            <a:pPr lvl="1" algn="ctr">
              <a:buFont typeface="Arial" panose="020B0604020202020204" pitchFamily="34" charset="0"/>
              <a:buChar char="•"/>
            </a:pPr>
            <a:endParaRPr lang="en-US" sz="2400" dirty="0"/>
          </a:p>
          <a:p>
            <a:endParaRPr lang="en-US" dirty="0"/>
          </a:p>
        </p:txBody>
      </p:sp>
    </p:spTree>
    <p:extLst>
      <p:ext uri="{BB962C8B-B14F-4D97-AF65-F5344CB8AC3E}">
        <p14:creationId xmlns:p14="http://schemas.microsoft.com/office/powerpoint/2010/main" val="6822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Congregations adopt Safe Sanctuaries policies and procedures because it is required of us through the Tradition of our Church</a:t>
            </a:r>
            <a:endParaRPr lang="en-US" sz="3600" dirty="0"/>
          </a:p>
        </p:txBody>
      </p:sp>
      <p:sp>
        <p:nvSpPr>
          <p:cNvPr id="3" name="Content Placeholder 2"/>
          <p:cNvSpPr>
            <a:spLocks noGrp="1"/>
          </p:cNvSpPr>
          <p:nvPr>
            <p:ph idx="1"/>
          </p:nvPr>
        </p:nvSpPr>
        <p:spPr/>
        <p:txBody>
          <a:bodyPr>
            <a:normAutofit/>
          </a:bodyPr>
          <a:lstStyle/>
          <a:p>
            <a:pPr marL="0" indent="0">
              <a:buNone/>
            </a:pPr>
            <a:r>
              <a:rPr lang="en-US" sz="2800" dirty="0"/>
              <a:t>In United Methodist congregations when a child is baptized we promise that </a:t>
            </a:r>
            <a:r>
              <a:rPr lang="en-US" sz="2800" i="1" dirty="0"/>
              <a:t>With God’s help we will so order our lives after the example of Christ, that this child, surrounded by steadfast love, may be established in the faith, and confirmed and strengthened in the way that leads to life eternal. (</a:t>
            </a:r>
            <a:r>
              <a:rPr lang="en-US" sz="2800" dirty="0"/>
              <a:t>United Methodist Hymnal. p.44)</a:t>
            </a:r>
          </a:p>
          <a:p>
            <a:pPr marL="0" indent="0">
              <a:buNone/>
            </a:pPr>
            <a:endParaRPr lang="en-US" sz="2800" dirty="0"/>
          </a:p>
          <a:p>
            <a:pPr marL="0" indent="0">
              <a:buNone/>
            </a:pPr>
            <a:r>
              <a:rPr lang="en-US" sz="2800" dirty="0"/>
              <a:t>Making our congregations safe through Safe Sanctuaries is one way we live into that promise.</a:t>
            </a:r>
          </a:p>
          <a:p>
            <a:endParaRPr lang="en-US" dirty="0"/>
          </a:p>
        </p:txBody>
      </p:sp>
    </p:spTree>
    <p:extLst>
      <p:ext uri="{BB962C8B-B14F-4D97-AF65-F5344CB8AC3E}">
        <p14:creationId xmlns:p14="http://schemas.microsoft.com/office/powerpoint/2010/main" val="29660021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Where Do I Report?</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3200" dirty="0"/>
              <a:t>Report suspected child abuse to 1-855-GACHILD</a:t>
            </a:r>
          </a:p>
          <a:p>
            <a:pPr>
              <a:buFont typeface="Wingdings" panose="05000000000000000000" pitchFamily="2" charset="2"/>
              <a:buChar char="v"/>
            </a:pPr>
            <a:endParaRPr lang="en-US" sz="3200" dirty="0"/>
          </a:p>
          <a:p>
            <a:pPr>
              <a:buFont typeface="Wingdings" panose="05000000000000000000" pitchFamily="2" charset="2"/>
              <a:buChar char="v"/>
            </a:pPr>
            <a:r>
              <a:rPr lang="en-US" sz="3200" dirty="0"/>
              <a:t>Call 1-888-774-0152 to report suspected elder abuse,     neglect, or exploitation</a:t>
            </a:r>
          </a:p>
          <a:p>
            <a:endParaRPr lang="en-US" sz="3200" dirty="0"/>
          </a:p>
          <a:p>
            <a:pPr algn="ctr"/>
            <a:r>
              <a:rPr lang="en-US" sz="3200" b="1" dirty="0"/>
              <a:t>Call 911 if either is in immediate danger</a:t>
            </a:r>
          </a:p>
          <a:p>
            <a:endParaRPr lang="en-US" dirty="0"/>
          </a:p>
        </p:txBody>
      </p:sp>
    </p:spTree>
    <p:extLst>
      <p:ext uri="{BB962C8B-B14F-4D97-AF65-F5344CB8AC3E}">
        <p14:creationId xmlns:p14="http://schemas.microsoft.com/office/powerpoint/2010/main" val="16435688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a:t>Resources</a:t>
            </a:r>
          </a:p>
        </p:txBody>
      </p:sp>
      <p:sp>
        <p:nvSpPr>
          <p:cNvPr id="5" name="Content Placeholder 4"/>
          <p:cNvSpPr>
            <a:spLocks noGrp="1"/>
          </p:cNvSpPr>
          <p:nvPr>
            <p:ph idx="1"/>
          </p:nvPr>
        </p:nvSpPr>
        <p:spPr>
          <a:xfrm>
            <a:off x="1097280" y="1845733"/>
            <a:ext cx="10058400" cy="4409923"/>
          </a:xfrm>
        </p:spPr>
        <p:txBody>
          <a:bodyPr>
            <a:normAutofit lnSpcReduction="10000"/>
          </a:bodyPr>
          <a:lstStyle/>
          <a:p>
            <a:r>
              <a:rPr lang="en-US" sz="2400" dirty="0">
                <a:hlinkClick r:id="rId3"/>
              </a:rPr>
              <a:t>www.ngumc.org/safesanctuaries</a:t>
            </a:r>
            <a:endParaRPr lang="en-US" sz="2400" dirty="0"/>
          </a:p>
          <a:p>
            <a:r>
              <a:rPr lang="en-US" sz="2400" dirty="0">
                <a:hlinkClick r:id="rId4"/>
              </a:rPr>
              <a:t>www.trak-1.com</a:t>
            </a:r>
            <a:endParaRPr lang="en-US" sz="2400" dirty="0"/>
          </a:p>
          <a:p>
            <a:r>
              <a:rPr lang="en-US" sz="2400" dirty="0">
                <a:hlinkClick r:id="rId5"/>
              </a:rPr>
              <a:t>debby.fox@ngumc.net</a:t>
            </a:r>
            <a:endParaRPr lang="en-US" sz="2400" dirty="0"/>
          </a:p>
          <a:p>
            <a:r>
              <a:rPr lang="en-US" sz="2400" dirty="0"/>
              <a:t>Center for Congregational Excellence  678-533-1446</a:t>
            </a:r>
          </a:p>
          <a:p>
            <a:r>
              <a:rPr lang="en-US" sz="2400" i="1" dirty="0"/>
              <a:t>Reducing the Risk of Abuse in the Church for Children and Youth</a:t>
            </a:r>
            <a:r>
              <a:rPr lang="en-US" sz="2400" dirty="0"/>
              <a:t>. Joy Melton, Abingdon Press</a:t>
            </a:r>
          </a:p>
          <a:p>
            <a:r>
              <a:rPr lang="en-US" sz="2400" i="1" dirty="0"/>
              <a:t>Safe Sanctuaries in a Virtual World</a:t>
            </a:r>
            <a:r>
              <a:rPr lang="en-US" sz="2400" dirty="0"/>
              <a:t>. By Joy Melton and Michelle Foster, Abingdon Press</a:t>
            </a:r>
          </a:p>
          <a:p>
            <a:r>
              <a:rPr lang="en-US" sz="2400" i="1" dirty="0"/>
              <a:t>Safe Sanctuaries: The Church Responds to Abuse, Neglect, and Exploitation of Older Adults. </a:t>
            </a:r>
            <a:r>
              <a:rPr lang="en-US" sz="2400" dirty="0"/>
              <a:t>Joy Melton and Richard </a:t>
            </a:r>
            <a:r>
              <a:rPr lang="en-US" sz="2400" dirty="0" err="1"/>
              <a:t>Gentzler</a:t>
            </a:r>
            <a:r>
              <a:rPr lang="en-US" sz="2400" dirty="0"/>
              <a:t>, Jr., Abingdon Press.</a:t>
            </a:r>
          </a:p>
          <a:p>
            <a:endParaRPr lang="en-US" dirty="0"/>
          </a:p>
        </p:txBody>
      </p:sp>
    </p:spTree>
    <p:extLst>
      <p:ext uri="{BB962C8B-B14F-4D97-AF65-F5344CB8AC3E}">
        <p14:creationId xmlns:p14="http://schemas.microsoft.com/office/powerpoint/2010/main" val="18910821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4294967295"/>
          </p:nvPr>
        </p:nvSpPr>
        <p:spPr>
          <a:xfrm>
            <a:off x="1097279" y="2161759"/>
            <a:ext cx="10058400" cy="4022725"/>
          </a:xfrm>
        </p:spPr>
        <p:txBody>
          <a:bodyPr>
            <a:normAutofit lnSpcReduction="10000"/>
          </a:bodyPr>
          <a:lstStyle/>
          <a:p>
            <a:pPr algn="ctr"/>
            <a:endParaRPr lang="en-US" b="1" dirty="0"/>
          </a:p>
          <a:p>
            <a:pPr algn="ctr"/>
            <a:endParaRPr lang="en-US" b="1" dirty="0"/>
          </a:p>
          <a:p>
            <a:pPr algn="ctr"/>
            <a:r>
              <a:rPr lang="en-US" sz="3200" b="1" dirty="0"/>
              <a:t>With thanks to Rev. Joy Melton and all those who have worked diligently since 1996 to create safe sanctuaries for the children, youth, and vulnerable adults entrusted to our ministries and care.</a:t>
            </a:r>
          </a:p>
          <a:p>
            <a:pPr algn="ctr"/>
            <a:endParaRPr lang="en-US" sz="2800" b="1" dirty="0"/>
          </a:p>
          <a:p>
            <a:pPr algn="ctr"/>
            <a:endParaRPr lang="en-US" sz="1800" b="1" dirty="0"/>
          </a:p>
          <a:p>
            <a:pPr algn="ctr"/>
            <a:r>
              <a:rPr lang="en-US" sz="1800" b="1"/>
              <a:t>January </a:t>
            </a:r>
            <a:r>
              <a:rPr lang="en-US" sz="1800" b="1" dirty="0"/>
              <a:t>1</a:t>
            </a:r>
            <a:r>
              <a:rPr lang="en-US" sz="1800" b="1"/>
              <a:t>, 2020</a:t>
            </a:r>
            <a:endParaRPr lang="en-US" sz="1800" b="1"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5187" y="390534"/>
            <a:ext cx="2462585" cy="2004936"/>
          </a:xfrm>
          <a:prstGeom prst="rect">
            <a:avLst/>
          </a:prstGeom>
        </p:spPr>
      </p:pic>
    </p:spTree>
    <p:extLst>
      <p:ext uri="{BB962C8B-B14F-4D97-AF65-F5344CB8AC3E}">
        <p14:creationId xmlns:p14="http://schemas.microsoft.com/office/powerpoint/2010/main" val="2270004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a:t>Congregations adopt Safe Sanctuaries policies and procedures because it is required of us through action of the General Conference.</a:t>
            </a:r>
            <a:endParaRPr lang="en-US" sz="3600" dirty="0"/>
          </a:p>
        </p:txBody>
      </p:sp>
      <p:sp>
        <p:nvSpPr>
          <p:cNvPr id="3" name="Content Placeholder 2"/>
          <p:cNvSpPr>
            <a:spLocks noGrp="1"/>
          </p:cNvSpPr>
          <p:nvPr>
            <p:ph idx="1"/>
          </p:nvPr>
        </p:nvSpPr>
        <p:spPr/>
        <p:txBody>
          <a:bodyPr>
            <a:normAutofit/>
          </a:bodyPr>
          <a:lstStyle/>
          <a:p>
            <a:pPr marL="0" indent="0">
              <a:buNone/>
            </a:pPr>
            <a:r>
              <a:rPr lang="en-US" sz="2800" dirty="0">
                <a:solidFill>
                  <a:schemeClr val="tx1"/>
                </a:solidFill>
              </a:rPr>
              <a:t>The General Conference mandate of 1996 requires all United Methodist Churches to implement policies and procedures to make sure no harm comes to those under the age of 18 or adults who cannot care for themselves while they are in our care and ministry. This mandate has been reaffirmed by every GC since. In 2008, when vulnerable adults were added. </a:t>
            </a:r>
          </a:p>
          <a:p>
            <a:pPr marL="0" indent="0">
              <a:buNone/>
            </a:pPr>
            <a:r>
              <a:rPr lang="en-US" sz="2800" dirty="0">
                <a:solidFill>
                  <a:schemeClr val="tx1"/>
                </a:solidFill>
              </a:rPr>
              <a:t>The current mandate can be found on pages 182-184 in the 2016 Book of Resolutions.</a:t>
            </a:r>
          </a:p>
          <a:p>
            <a:endParaRPr lang="en-US" dirty="0"/>
          </a:p>
        </p:txBody>
      </p:sp>
    </p:spTree>
    <p:extLst>
      <p:ext uri="{BB962C8B-B14F-4D97-AF65-F5344CB8AC3E}">
        <p14:creationId xmlns:p14="http://schemas.microsoft.com/office/powerpoint/2010/main" val="921912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6320" y="208226"/>
            <a:ext cx="10058400" cy="1450757"/>
          </a:xfrm>
        </p:spPr>
        <p:txBody>
          <a:bodyPr>
            <a:noAutofit/>
          </a:bodyPr>
          <a:lstStyle/>
          <a:p>
            <a:r>
              <a:rPr lang="en-US" sz="3600" b="1" dirty="0"/>
              <a:t>Congregations adopt Safe Sanctuaries policies and procedures because it is required of us for the protection of those in our ministries.</a:t>
            </a:r>
            <a:endParaRPr lang="en-US" sz="3600" dirty="0"/>
          </a:p>
        </p:txBody>
      </p:sp>
      <p:sp>
        <p:nvSpPr>
          <p:cNvPr id="3" name="Content Placeholder 2"/>
          <p:cNvSpPr>
            <a:spLocks noGrp="1"/>
          </p:cNvSpPr>
          <p:nvPr>
            <p:ph idx="1"/>
          </p:nvPr>
        </p:nvSpPr>
        <p:spPr/>
        <p:txBody>
          <a:bodyPr/>
          <a:lstStyle/>
          <a:p>
            <a:pPr>
              <a:buFont typeface="Wingdings" panose="05000000000000000000" pitchFamily="2" charset="2"/>
              <a:buChar char="v"/>
            </a:pPr>
            <a:endParaRPr lang="en-US" sz="2800" dirty="0"/>
          </a:p>
          <a:p>
            <a:pPr>
              <a:buFont typeface="Wingdings" panose="05000000000000000000" pitchFamily="2" charset="2"/>
              <a:buChar char="v"/>
            </a:pPr>
            <a:r>
              <a:rPr lang="en-US" sz="2800" dirty="0"/>
              <a:t>The children, youth, and vulnerable adults entrusted to our ministries and care.</a:t>
            </a:r>
          </a:p>
          <a:p>
            <a:pPr>
              <a:buFont typeface="Wingdings" panose="05000000000000000000" pitchFamily="2" charset="2"/>
              <a:buChar char="v"/>
            </a:pPr>
            <a:endParaRPr lang="en-US" dirty="0"/>
          </a:p>
          <a:p>
            <a:pPr>
              <a:buFont typeface="Wingdings" panose="05000000000000000000" pitchFamily="2" charset="2"/>
              <a:buChar char="v"/>
            </a:pPr>
            <a:r>
              <a:rPr lang="en-US" sz="2800" dirty="0"/>
              <a:t>All workers, paid or volunteer, who work with for our children, youth, and vulnerable adults.</a:t>
            </a:r>
          </a:p>
          <a:p>
            <a:endParaRPr lang="en-US" dirty="0"/>
          </a:p>
          <a:p>
            <a:endParaRPr lang="en-US" dirty="0"/>
          </a:p>
        </p:txBody>
      </p:sp>
    </p:spTree>
    <p:extLst>
      <p:ext uri="{BB962C8B-B14F-4D97-AF65-F5344CB8AC3E}">
        <p14:creationId xmlns:p14="http://schemas.microsoft.com/office/powerpoint/2010/main" val="3362862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Who is this policy designed for?</a:t>
            </a:r>
          </a:p>
        </p:txBody>
      </p:sp>
      <p:sp>
        <p:nvSpPr>
          <p:cNvPr id="3" name="Text Placeholder 2"/>
          <p:cNvSpPr>
            <a:spLocks noGrp="1"/>
          </p:cNvSpPr>
          <p:nvPr>
            <p:ph type="body" idx="1"/>
          </p:nvPr>
        </p:nvSpPr>
        <p:spPr/>
        <p:txBody>
          <a:bodyPr>
            <a:normAutofit fontScale="92500" lnSpcReduction="20000"/>
          </a:bodyPr>
          <a:lstStyle/>
          <a:p>
            <a:r>
              <a:rPr lang="en-US" dirty="0"/>
              <a:t>Safe Sanctuaries policies and procedures are for the whole congregation regardless of age, abilities, membership, or volunteer status. Every Congregation must have a policy specific to their ministry needs.</a:t>
            </a:r>
          </a:p>
        </p:txBody>
      </p:sp>
    </p:spTree>
    <p:extLst>
      <p:ext uri="{BB962C8B-B14F-4D97-AF65-F5344CB8AC3E}">
        <p14:creationId xmlns:p14="http://schemas.microsoft.com/office/powerpoint/2010/main" val="35756834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a:t>Safe Sanctuaries Policies PROTECT those participating in our ministries</a:t>
            </a:r>
          </a:p>
        </p:txBody>
      </p:sp>
      <p:sp>
        <p:nvSpPr>
          <p:cNvPr id="2" name="Content Placeholder 1"/>
          <p:cNvSpPr>
            <a:spLocks noGrp="1"/>
          </p:cNvSpPr>
          <p:nvPr>
            <p:ph idx="1"/>
          </p:nvPr>
        </p:nvSpPr>
        <p:spPr>
          <a:xfrm>
            <a:off x="812800" y="1976363"/>
            <a:ext cx="10308046" cy="4023360"/>
          </a:xfrm>
        </p:spPr>
        <p:txBody>
          <a:bodyPr>
            <a:normAutofit/>
          </a:bodyPr>
          <a:lstStyle/>
          <a:p>
            <a:pPr>
              <a:buFont typeface="Wingdings" panose="05000000000000000000" pitchFamily="2" charset="2"/>
              <a:buChar char="v"/>
            </a:pPr>
            <a:r>
              <a:rPr lang="en-US" sz="2800" dirty="0"/>
              <a:t>Children – Birth through age 12</a:t>
            </a:r>
          </a:p>
          <a:p>
            <a:pPr>
              <a:buFont typeface="Wingdings" panose="05000000000000000000" pitchFamily="2" charset="2"/>
              <a:buChar char="v"/>
            </a:pPr>
            <a:r>
              <a:rPr lang="en-US" sz="2800" dirty="0"/>
              <a:t>Youth – Ages 13 to 18</a:t>
            </a:r>
          </a:p>
          <a:p>
            <a:pPr>
              <a:buFont typeface="Wingdings" panose="05000000000000000000" pitchFamily="2" charset="2"/>
              <a:buChar char="v"/>
            </a:pPr>
            <a:r>
              <a:rPr lang="en-US" sz="2800" dirty="0"/>
              <a:t>Trustees and other church leadership</a:t>
            </a:r>
          </a:p>
          <a:p>
            <a:pPr>
              <a:buFont typeface="Wingdings" panose="05000000000000000000" pitchFamily="2" charset="2"/>
              <a:buChar char="v"/>
            </a:pPr>
            <a:r>
              <a:rPr lang="en-US" sz="2800" dirty="0"/>
              <a:t>Vulnerable Adults</a:t>
            </a:r>
          </a:p>
          <a:p>
            <a:pPr lvl="1">
              <a:buFont typeface="Wingdings" panose="05000000000000000000" pitchFamily="2" charset="2"/>
              <a:buChar char="§"/>
            </a:pPr>
            <a:r>
              <a:rPr lang="en-US" sz="2600" dirty="0"/>
              <a:t>May be persons age 18 or older who are mentally, physically or psychologically challenged and unable to make responsible legal decisions about his/her own welfare</a:t>
            </a:r>
          </a:p>
          <a:p>
            <a:pPr lvl="1">
              <a:buFont typeface="Wingdings" panose="05000000000000000000" pitchFamily="2" charset="2"/>
              <a:buChar char="§"/>
            </a:pPr>
            <a:r>
              <a:rPr lang="en-US" sz="2800" dirty="0"/>
              <a:t>May be elderly, defined as age 65 and older</a:t>
            </a:r>
          </a:p>
          <a:p>
            <a:pPr marL="201168" lvl="1" indent="0">
              <a:buNone/>
            </a:pPr>
            <a:endParaRPr lang="en-US" sz="2800" dirty="0"/>
          </a:p>
          <a:p>
            <a:pPr marL="201168" lvl="1" indent="0">
              <a:buNone/>
            </a:pPr>
            <a:endParaRPr lang="en-US" sz="2800" dirty="0"/>
          </a:p>
        </p:txBody>
      </p:sp>
    </p:spTree>
    <p:extLst>
      <p:ext uri="{BB962C8B-B14F-4D97-AF65-F5344CB8AC3E}">
        <p14:creationId xmlns:p14="http://schemas.microsoft.com/office/powerpoint/2010/main" val="1639666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b="1" dirty="0"/>
              <a:t>Safe Sanctuaries Policies PROTECT those who SERVE in our ministries</a:t>
            </a:r>
          </a:p>
        </p:txBody>
      </p:sp>
      <p:sp>
        <p:nvSpPr>
          <p:cNvPr id="2" name="Content Placeholder 1"/>
          <p:cNvSpPr>
            <a:spLocks noGrp="1"/>
          </p:cNvSpPr>
          <p:nvPr>
            <p:ph idx="1"/>
          </p:nvPr>
        </p:nvSpPr>
        <p:spPr>
          <a:xfrm>
            <a:off x="1097280" y="1845733"/>
            <a:ext cx="10058400" cy="4503551"/>
          </a:xfrm>
        </p:spPr>
        <p:txBody>
          <a:bodyPr>
            <a:noAutofit/>
          </a:bodyPr>
          <a:lstStyle/>
          <a:p>
            <a:pPr>
              <a:buFont typeface="Wingdings" panose="05000000000000000000" pitchFamily="2" charset="2"/>
              <a:buChar char="v"/>
            </a:pPr>
            <a:r>
              <a:rPr lang="en-US" dirty="0"/>
              <a:t>Nursery Workers</a:t>
            </a:r>
          </a:p>
          <a:p>
            <a:pPr>
              <a:buFont typeface="Wingdings" panose="05000000000000000000" pitchFamily="2" charset="2"/>
              <a:buChar char="v"/>
            </a:pPr>
            <a:r>
              <a:rPr lang="en-US" dirty="0"/>
              <a:t>Children’s and Youth Ministries Workers</a:t>
            </a:r>
          </a:p>
          <a:p>
            <a:pPr>
              <a:buFont typeface="Wingdings" panose="05000000000000000000" pitchFamily="2" charset="2"/>
              <a:buChar char="v"/>
            </a:pPr>
            <a:r>
              <a:rPr lang="en-US" dirty="0"/>
              <a:t>Leisure Ministry Workers</a:t>
            </a:r>
          </a:p>
          <a:p>
            <a:pPr>
              <a:buFont typeface="Wingdings" panose="05000000000000000000" pitchFamily="2" charset="2"/>
              <a:buChar char="v"/>
            </a:pPr>
            <a:r>
              <a:rPr lang="en-US" dirty="0"/>
              <a:t>Stephen Ministry Volunteers</a:t>
            </a:r>
          </a:p>
          <a:p>
            <a:pPr>
              <a:buFont typeface="Wingdings" panose="05000000000000000000" pitchFamily="2" charset="2"/>
              <a:buChar char="v"/>
            </a:pPr>
            <a:r>
              <a:rPr lang="en-US" dirty="0"/>
              <a:t>Hospital and Homebound Visitors</a:t>
            </a:r>
          </a:p>
          <a:p>
            <a:pPr>
              <a:buFont typeface="Wingdings" panose="05000000000000000000" pitchFamily="2" charset="2"/>
              <a:buChar char="v"/>
            </a:pPr>
            <a:r>
              <a:rPr lang="en-US" dirty="0"/>
              <a:t>Church Trustees/Church Business Administrators</a:t>
            </a:r>
          </a:p>
          <a:p>
            <a:pPr>
              <a:buFont typeface="Wingdings" panose="05000000000000000000" pitchFamily="2" charset="2"/>
              <a:buChar char="v"/>
            </a:pPr>
            <a:r>
              <a:rPr lang="en-US" dirty="0"/>
              <a:t>Scout Leaders</a:t>
            </a:r>
          </a:p>
          <a:p>
            <a:pPr>
              <a:buFont typeface="Wingdings" panose="05000000000000000000" pitchFamily="2" charset="2"/>
              <a:buChar char="v"/>
            </a:pPr>
            <a:r>
              <a:rPr lang="en-US" dirty="0"/>
              <a:t>Weekday Preschool Staff</a:t>
            </a:r>
          </a:p>
          <a:p>
            <a:pPr>
              <a:buFont typeface="Wingdings" panose="05000000000000000000" pitchFamily="2" charset="2"/>
              <a:buChar char="v"/>
            </a:pPr>
            <a:r>
              <a:rPr lang="en-US" dirty="0"/>
              <a:t>Pastors</a:t>
            </a:r>
          </a:p>
          <a:p>
            <a:pPr>
              <a:buFont typeface="Wingdings" panose="05000000000000000000" pitchFamily="2" charset="2"/>
              <a:buChar char="v"/>
            </a:pPr>
            <a:r>
              <a:rPr lang="en-US" dirty="0"/>
              <a:t>Others as appropriate to your ministry context/setting</a:t>
            </a:r>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105707876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666</TotalTime>
  <Words>3654</Words>
  <Application>Microsoft Office PowerPoint</Application>
  <PresentationFormat>Widescreen</PresentationFormat>
  <Paragraphs>317</Paragraphs>
  <Slides>42</Slides>
  <Notes>41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42</vt:i4>
      </vt:variant>
    </vt:vector>
  </HeadingPairs>
  <TitlesOfParts>
    <vt:vector size="47" baseType="lpstr">
      <vt:lpstr>Arial</vt:lpstr>
      <vt:lpstr>Calibri</vt:lpstr>
      <vt:lpstr>Calibri Light</vt:lpstr>
      <vt:lpstr>Wingdings</vt:lpstr>
      <vt:lpstr>Retrospect</vt:lpstr>
      <vt:lpstr>Creating Safe Sanctuaries</vt:lpstr>
      <vt:lpstr>Why Are We Doing This?</vt:lpstr>
      <vt:lpstr>Congregations adopt Safe Sanctuaries policies and procedures because it is required of us in God’s word through Scripture.</vt:lpstr>
      <vt:lpstr>Congregations adopt Safe Sanctuaries policies and procedures because it is required of us through the Tradition of our Church</vt:lpstr>
      <vt:lpstr>Congregations adopt Safe Sanctuaries policies and procedures because it is required of us through action of the General Conference.</vt:lpstr>
      <vt:lpstr>Congregations adopt Safe Sanctuaries policies and procedures because it is required of us for the protection of those in our ministries.</vt:lpstr>
      <vt:lpstr>Who is this policy designed for?</vt:lpstr>
      <vt:lpstr>Safe Sanctuaries Policies PROTECT those participating in our ministries</vt:lpstr>
      <vt:lpstr>Safe Sanctuaries Policies PROTECT those who SERVE in our ministries</vt:lpstr>
      <vt:lpstr>Why is the Church  at risk?</vt:lpstr>
      <vt:lpstr>Today’s congregations are at risk because of the following: </vt:lpstr>
      <vt:lpstr>Risks for our churches continue for these reasons. Can you think of others?</vt:lpstr>
      <vt:lpstr>Numbers tell the story. Our Children and youth are at risk</vt:lpstr>
      <vt:lpstr>With all this in mind… What is required of us?</vt:lpstr>
      <vt:lpstr>When committing to Safe Sanctuaries as United Methodist congregation you pledge to:</vt:lpstr>
      <vt:lpstr>When committing to be a Safe Sanctuaries congregation, each church will know how to do the following:</vt:lpstr>
      <vt:lpstr>When committing to be a Safe Sanctuaries congregation, the local church policy will contain the following risk reduction requirements:</vt:lpstr>
      <vt:lpstr>Let’s Get Educated!</vt:lpstr>
      <vt:lpstr>    What is Abuse? </vt:lpstr>
      <vt:lpstr>Physical Abuse is the deliberate or intentional bodily harm done to a child, youth, or vulnerable adult that is non accidental.</vt:lpstr>
      <vt:lpstr>Sexual Abuse is non-consensual sexual contact between a child and an adult, between two minors, and/or a minor and adults. It may include fondling, intercourse, incest, pornographic exploitation or exposure.</vt:lpstr>
      <vt:lpstr>Emotional Abuse is the infliction of mental anguish by threat, intimidation or humiliation. It may be spoken and/or unspoken. It may include violence or emotional cruelty.</vt:lpstr>
      <vt:lpstr> Neglect and Abandonment</vt:lpstr>
      <vt:lpstr>Ritual Abuse is the regular, intentional physical, sexual or psychological violation of an individual to appeal to a higher authority or power.</vt:lpstr>
      <vt:lpstr>Financial Abuse or exploitation is the unauthorized or misuse of funds or property or assets belonging to a vulnerable adult by force, misrepresentation or illegal means</vt:lpstr>
      <vt:lpstr>Basic Safety Procedures  </vt:lpstr>
      <vt:lpstr>Basic Safety Procedures</vt:lpstr>
      <vt:lpstr>Cyber Security </vt:lpstr>
      <vt:lpstr>     Receive parental/guardian permission.</vt:lpstr>
      <vt:lpstr>Never post easily identifiable information online.</vt:lpstr>
      <vt:lpstr>Limit individual communications with children, youth and vulnerable adults</vt:lpstr>
      <vt:lpstr>Safety Measures for Sharing Photos Electronically</vt:lpstr>
      <vt:lpstr>Safety Measure for using Social Networking Sites.</vt:lpstr>
      <vt:lpstr>Reporting Procedures</vt:lpstr>
      <vt:lpstr>What Do We Report?</vt:lpstr>
      <vt:lpstr>Reporting Abuse – Know Georgia Law</vt:lpstr>
      <vt:lpstr>Reporting Abuse – Know Georgia Law</vt:lpstr>
      <vt:lpstr>Reporting Plan</vt:lpstr>
      <vt:lpstr>How to Report</vt:lpstr>
      <vt:lpstr>Where Do I Report?</vt:lpstr>
      <vt:lpstr>Resources</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Safe Sanctuaries</dc:title>
  <dc:creator>Debby Fox</dc:creator>
  <cp:lastModifiedBy>Debby Fox</cp:lastModifiedBy>
  <cp:revision>76</cp:revision>
  <cp:lastPrinted>2018-01-04T19:01:53Z</cp:lastPrinted>
  <dcterms:created xsi:type="dcterms:W3CDTF">2015-07-10T16:05:43Z</dcterms:created>
  <dcterms:modified xsi:type="dcterms:W3CDTF">2020-07-23T16:17:47Z</dcterms:modified>
</cp:coreProperties>
</file>